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mp3" ContentType="audio/mpeg"/>
  <Default Extension="tiff" ContentType="image/tiff"/>
  <Default Extension="jpeg" ContentType="image/jpeg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17"/>
  </p:notesMasterIdLst>
  <p:sldIdLst>
    <p:sldId id="256" r:id="rId2"/>
    <p:sldId id="257" r:id="rId3"/>
    <p:sldId id="261" r:id="rId4"/>
    <p:sldId id="269" r:id="rId5"/>
    <p:sldId id="259" r:id="rId6"/>
    <p:sldId id="260" r:id="rId7"/>
    <p:sldId id="262" r:id="rId8"/>
    <p:sldId id="264" r:id="rId9"/>
    <p:sldId id="266" r:id="rId10"/>
    <p:sldId id="270" r:id="rId11"/>
    <p:sldId id="267" r:id="rId12"/>
    <p:sldId id="268" r:id="rId13"/>
    <p:sldId id="263" r:id="rId14"/>
    <p:sldId id="265" r:id="rId15"/>
    <p:sldId id="25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67"/>
    <p:restoredTop sz="94754"/>
  </p:normalViewPr>
  <p:slideViewPr>
    <p:cSldViewPr snapToGrid="0" snapToObjects="1">
      <p:cViewPr>
        <p:scale>
          <a:sx n="190" d="100"/>
          <a:sy n="190" d="100"/>
        </p:scale>
        <p:origin x="3880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1644C-BE8E-0245-8E10-D3CA7F31E420}" type="datetimeFigureOut">
              <a:rPr lang="en-US" smtClean="0"/>
              <a:t>10/1/16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A1A3A-D1D9-5D41-9E30-6DD64272C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02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A1A3A-D1D9-5D41-9E30-6DD64272C5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6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A1A3A-D1D9-5D41-9E30-6DD64272C5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1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A1A3A-D1D9-5D41-9E30-6DD64272C5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84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A1A3A-D1D9-5D41-9E30-6DD64272C5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5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A1A3A-D1D9-5D41-9E30-6DD64272C5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5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A1A3A-D1D9-5D41-9E30-6DD64272C5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4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A1A3A-D1D9-5D41-9E30-6DD64272C5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96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A1A3A-D1D9-5D41-9E30-6DD64272C5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27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Not a definitive list but the main 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A1A3A-D1D9-5D41-9E30-6DD64272C5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19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Not a definitive list but the main 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A1A3A-D1D9-5D41-9E30-6DD64272C5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99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A1A3A-D1D9-5D41-9E30-6DD64272C5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26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A1A3A-D1D9-5D41-9E30-6DD64272C5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11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A1A3A-D1D9-5D41-9E30-6DD64272C5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1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A1A3A-D1D9-5D41-9E30-6DD64272C5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95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A1A3A-D1D9-5D41-9E30-6DD64272C5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92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929D-F45A-4244-B7D4-1DBF12C35610}" type="datetime1">
              <a:rPr lang="en-GB" smtClean="0"/>
              <a:t>01/10/2016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Thornbury &amp; South Gloucestershire Amateur Radio Club</a:t>
            </a:r>
          </a:p>
          <a:p>
            <a:pPr algn="ctr"/>
            <a:r>
              <a:rPr lang="en-US" smtClean="0"/>
              <a:t>http://tsgarc.uk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C139B57-6E26-DC4A-8590-983F5467826D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13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01EB-8366-7E4F-BBFF-597DCEC679F2}" type="datetime1">
              <a:rPr lang="en-GB" smtClean="0"/>
              <a:t>01/10/2016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Thornbury &amp; South Gloucestershire Amateur Radio Club</a:t>
            </a:r>
          </a:p>
          <a:p>
            <a:pPr algn="ctr"/>
            <a:r>
              <a:rPr lang="en-US" smtClean="0"/>
              <a:t>http://tsgarc.uk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C139B57-6E26-DC4A-8590-983F5467826D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374920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01EB-8366-7E4F-BBFF-597DCEC679F2}" type="datetime1">
              <a:rPr lang="en-GB" smtClean="0"/>
              <a:t>01/10/2016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Thornbury &amp; South Gloucestershire Amateur Radio Club</a:t>
            </a:r>
          </a:p>
          <a:p>
            <a:pPr algn="ctr"/>
            <a:r>
              <a:rPr lang="en-US" smtClean="0"/>
              <a:t>http://tsgarc.uk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C139B57-6E26-DC4A-8590-983F5467826D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50085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01EB-8366-7E4F-BBFF-597DCEC679F2}" type="datetime1">
              <a:rPr lang="en-GB" smtClean="0"/>
              <a:t>01/10/2016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Thornbury &amp; South Gloucestershire Amateur Radio Club</a:t>
            </a:r>
          </a:p>
          <a:p>
            <a:pPr algn="ctr"/>
            <a:r>
              <a:rPr lang="en-US" smtClean="0"/>
              <a:t>http://tsgarc.uk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C139B57-6E26-DC4A-8590-983F5467826D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28770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01EB-8366-7E4F-BBFF-597DCEC679F2}" type="datetime1">
              <a:rPr lang="en-GB" smtClean="0"/>
              <a:t>01/10/2016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Thornbury &amp; South Gloucestershire Amateur Radio Club</a:t>
            </a:r>
          </a:p>
          <a:p>
            <a:pPr algn="ctr"/>
            <a:r>
              <a:rPr lang="en-US" smtClean="0"/>
              <a:t>http://tsgarc.uk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C139B57-6E26-DC4A-8590-983F5467826D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467936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01EB-8366-7E4F-BBFF-597DCEC679F2}" type="datetime1">
              <a:rPr lang="en-GB" smtClean="0"/>
              <a:t>01/10/2016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Thornbury &amp; South Gloucestershire Amateur Radio Club</a:t>
            </a:r>
          </a:p>
          <a:p>
            <a:pPr algn="ctr"/>
            <a:r>
              <a:rPr lang="en-US" smtClean="0"/>
              <a:t>http://tsgarc.uk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C139B57-6E26-DC4A-8590-983F5467826D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71468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365128"/>
            <a:ext cx="7089006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11481" y="6285299"/>
            <a:ext cx="1334443" cy="436179"/>
          </a:xfrm>
          <a:prstGeom prst="rect">
            <a:avLst/>
          </a:prstGeom>
        </p:spPr>
        <p:txBody>
          <a:bodyPr anchor="ctr"/>
          <a:lstStyle>
            <a:lvl1pPr algn="ctr">
              <a:defRPr sz="1100"/>
            </a:lvl1pPr>
          </a:lstStyle>
          <a:p>
            <a:fld id="{21835A30-338F-7E41-9176-5926240449B9}" type="datetime1">
              <a:rPr lang="en-GB" smtClean="0"/>
              <a:t>01/10/2016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75865" y="6285299"/>
            <a:ext cx="5927818" cy="43617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 algn="ctr"/>
            <a:r>
              <a:rPr lang="en-US" dirty="0" err="1" smtClean="0"/>
              <a:t>Thornbury</a:t>
            </a:r>
            <a:r>
              <a:rPr lang="en-US" dirty="0" smtClean="0"/>
              <a:t> &amp; South Gloucestershire Amateur Radio Club</a:t>
            </a:r>
          </a:p>
          <a:p>
            <a:pPr algn="ctr"/>
            <a:r>
              <a:rPr lang="en-US" dirty="0" smtClean="0"/>
              <a:t>http://</a:t>
            </a:r>
            <a:r>
              <a:rPr lang="en-US" dirty="0" err="1" smtClean="0"/>
              <a:t>tsgarc.uk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33624" y="6285299"/>
            <a:ext cx="887931" cy="436179"/>
          </a:xfrm>
          <a:prstGeom prst="rect">
            <a:avLst/>
          </a:prstGeom>
        </p:spPr>
        <p:txBody>
          <a:bodyPr anchor="ctr"/>
          <a:lstStyle>
            <a:lvl1pPr>
              <a:defRPr sz="1100"/>
            </a:lvl1pPr>
          </a:lstStyle>
          <a:p>
            <a:pPr algn="r"/>
            <a:fld id="{FC139B57-6E26-DC4A-8590-983F5467826D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11480" y="1848100"/>
            <a:ext cx="8410074" cy="429281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58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81" y="365125"/>
            <a:ext cx="8347508" cy="5188652"/>
          </a:xfrm>
        </p:spPr>
        <p:txBody>
          <a:bodyPr/>
          <a:lstStyle>
            <a:lvl1pPr algn="ctr">
              <a:defRPr baseline="0">
                <a:sym typeface="Wingdings"/>
              </a:defRPr>
            </a:lvl1pPr>
          </a:lstStyle>
          <a:p>
            <a:r>
              <a:rPr lang="en-US" dirty="0" smtClean="0"/>
              <a:t>THE END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 you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5A981-AA6B-DA48-98F1-454A0884F1D0}" type="datetime1">
              <a:rPr lang="en-GB" smtClean="0"/>
              <a:t>01/10/2016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Thornbury &amp; South Gloucestershire Amateur Radio Club</a:t>
            </a:r>
          </a:p>
          <a:p>
            <a:pPr algn="ctr"/>
            <a:r>
              <a:rPr lang="en-US" smtClean="0"/>
              <a:t>http://tsgarc.uk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C139B57-6E26-DC4A-8590-983F5467826D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64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3207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701EB-8366-7E4F-BBFF-597DCEC679F2}" type="datetime1">
              <a:rPr lang="en-GB" smtClean="0"/>
              <a:t>01/10/2016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smtClean="0"/>
              <a:t>Thornbury &amp; South Gloucestershire Amateur Radio Club</a:t>
            </a:r>
          </a:p>
          <a:p>
            <a:pPr algn="ctr"/>
            <a:r>
              <a:rPr lang="en-US" smtClean="0"/>
              <a:t>http://tsgarc.uk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FC139B57-6E26-DC4A-8590-983F5467826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362" y="214117"/>
            <a:ext cx="1808247" cy="152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0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8" r:id="rId5"/>
    <p:sldLayoutId id="2147483659" r:id="rId6"/>
    <p:sldLayoutId id="2147483664" r:id="rId7"/>
    <p:sldLayoutId id="2147483651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on4kst.com/chat/start.php" TargetMode="External"/><Relationship Id="rId12" Type="http://schemas.openxmlformats.org/officeDocument/2006/relationships/hyperlink" Target="http://planefinder.net/" TargetMode="External"/><Relationship Id="rId13" Type="http://schemas.openxmlformats.org/officeDocument/2006/relationships/hyperlink" Target="http://www.flightradar24.com/" TargetMode="External"/><Relationship Id="rId14" Type="http://schemas.openxmlformats.org/officeDocument/2006/relationships/hyperlink" Target="http://www.radarvirtuel.com/" TargetMode="External"/><Relationship Id="rId15" Type="http://schemas.openxmlformats.org/officeDocument/2006/relationships/image" Target="../media/image15.png"/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openxmlformats.org/officeDocument/2006/relationships/slideLayout" Target="../slideLayouts/slideLayout7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mmmonvhf.de/index.php" TargetMode="External"/><Relationship Id="rId12" Type="http://schemas.openxmlformats.org/officeDocument/2006/relationships/hyperlink" Target="http://planefinder.net/" TargetMode="External"/><Relationship Id="rId13" Type="http://schemas.openxmlformats.org/officeDocument/2006/relationships/hyperlink" Target="http://www.flightradar24.com/" TargetMode="External"/><Relationship Id="rId14" Type="http://schemas.openxmlformats.org/officeDocument/2006/relationships/hyperlink" Target="http://www.radarvirtuel.com/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dxinfocentre.com/tropo_nwe.html" TargetMode="External"/><Relationship Id="rId4" Type="http://schemas.openxmlformats.org/officeDocument/2006/relationships/hyperlink" Target="http://tropo.f5len.org/forecasts-for-europe/" TargetMode="External"/><Relationship Id="rId5" Type="http://schemas.openxmlformats.org/officeDocument/2006/relationships/hyperlink" Target="http://www.dxmaps.com/spots/map.php?Lan=E&amp;Frec=144&amp;ML=M&amp;Map=EU&amp;DXC=N&amp;HF=N&amp;GL=N" TargetMode="External"/><Relationship Id="rId6" Type="http://schemas.openxmlformats.org/officeDocument/2006/relationships/hyperlink" Target="http://www.metoffice.gov.uk/mobile/surface-pressure/" TargetMode="External"/><Relationship Id="rId7" Type="http://schemas.openxmlformats.org/officeDocument/2006/relationships/hyperlink" Target="http://rsgb.org/main/get-started-in-amateur-radio/operating-your-new-station/vhfuhf-propagation/" TargetMode="External"/><Relationship Id="rId8" Type="http://schemas.openxmlformats.org/officeDocument/2006/relationships/hyperlink" Target="http://rsgb.org/main/technical/propagation/auroal-propagation/" TargetMode="External"/><Relationship Id="rId9" Type="http://schemas.openxmlformats.org/officeDocument/2006/relationships/hyperlink" Target="http://www.spacew.com/www/realtime.php" TargetMode="External"/><Relationship Id="rId10" Type="http://schemas.openxmlformats.org/officeDocument/2006/relationships/hyperlink" Target="http://www.solarham.net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hyperlink" Target="http://www.dxinfocentre.com/tropo_nwe.html" TargetMode="External"/><Relationship Id="rId5" Type="http://schemas.openxmlformats.org/officeDocument/2006/relationships/hyperlink" Target="http://tropo.f5len.org/forecasts-for-europe/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arham.net/" TargetMode="External"/><Relationship Id="rId4" Type="http://schemas.openxmlformats.org/officeDocument/2006/relationships/hyperlink" Target="http://www.spacew.com/www/realtime.php" TargetMode="External"/><Relationship Id="rId5" Type="http://schemas.openxmlformats.org/officeDocument/2006/relationships/hyperlink" Target="http://www.dxmaps.com/spots/map.php?Lan=E&amp;Frec=144&amp;ML=M&amp;Map=EU&amp;DXC=N&amp;HF=N&amp;GL=N" TargetMode="External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NW0BxxSCQU" TargetMode="External"/><Relationship Id="rId4" Type="http://schemas.openxmlformats.org/officeDocument/2006/relationships/hyperlink" Target="https://youtu.be/3Bl0aeQpu0g" TargetMode="External"/><Relationship Id="rId5" Type="http://schemas.openxmlformats.org/officeDocument/2006/relationships/hyperlink" Target="http://www.solarham.net/" TargetMode="External"/><Relationship Id="rId6" Type="http://schemas.openxmlformats.org/officeDocument/2006/relationships/hyperlink" Target="http://www.dxmaps.com/spots/map.php?Lan=E&amp;Frec=144&amp;ML=M&amp;Map=EU&amp;DXC=N&amp;HF=N&amp;GL=N" TargetMode="External"/><Relationship Id="rId7" Type="http://schemas.openxmlformats.org/officeDocument/2006/relationships/image" Target="../media/image12.jpg"/><Relationship Id="rId8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88900"/>
            <a:ext cx="8890000" cy="666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629317"/>
            <a:ext cx="7572075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VHF </a:t>
            </a:r>
            <a:r>
              <a:rPr lang="en-US" dirty="0" smtClean="0"/>
              <a:t>Propagation</a:t>
            </a:r>
            <a:br>
              <a:rPr lang="en-US" dirty="0" smtClean="0"/>
            </a:br>
            <a:r>
              <a:rPr lang="en-US" dirty="0" smtClean="0"/>
              <a:t>Overview</a:t>
            </a:r>
            <a:br>
              <a:rPr lang="en-US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5-Oct-2016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r>
              <a:rPr lang="en-US" dirty="0" smtClean="0"/>
              <a:t>G0RVM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1A76-C34F-6C48-8680-E0D079304EEA}" type="datetime1">
              <a:rPr lang="en-GB" smtClean="0"/>
              <a:t>01/10/2016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6751" y="6356351"/>
            <a:ext cx="5116530" cy="365125"/>
          </a:xfrm>
        </p:spPr>
        <p:txBody>
          <a:bodyPr/>
          <a:lstStyle/>
          <a:p>
            <a:pPr algn="ctr"/>
            <a:r>
              <a:rPr lang="en-US" dirty="0" err="1" smtClean="0"/>
              <a:t>Thornbury</a:t>
            </a:r>
            <a:r>
              <a:rPr lang="en-US" dirty="0" smtClean="0"/>
              <a:t> &amp; South Gloucestershire Amateur Radio Club</a:t>
            </a:r>
          </a:p>
          <a:p>
            <a:pPr algn="ctr"/>
            <a:r>
              <a:rPr lang="en-US" dirty="0" smtClean="0"/>
              <a:t>http://</a:t>
            </a:r>
            <a:r>
              <a:rPr lang="en-US" dirty="0" err="1" smtClean="0"/>
              <a:t>tsgarc.uk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C139B57-6E26-DC4A-8590-983F5467826D}" type="slidenum">
              <a:rPr lang="en-US" smtClean="0"/>
              <a:pPr algn="r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365128"/>
            <a:ext cx="6461931" cy="1325563"/>
          </a:xfrm>
        </p:spPr>
        <p:txBody>
          <a:bodyPr/>
          <a:lstStyle/>
          <a:p>
            <a:r>
              <a:rPr lang="en-US" dirty="0" smtClean="0"/>
              <a:t>Meteor scatter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1" y="6285299"/>
            <a:ext cx="909587" cy="436179"/>
          </a:xfrm>
        </p:spPr>
        <p:txBody>
          <a:bodyPr/>
          <a:lstStyle/>
          <a:p>
            <a:fld id="{0BAEEDBF-36F7-0D43-9FF0-EF6FDA155E84}" type="datetime1">
              <a:rPr lang="en-GB" smtClean="0"/>
              <a:t>01/10/2016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Thornbury &amp; South Gloucestershire Amateur Radio Club</a:t>
            </a:r>
          </a:p>
          <a:p>
            <a:pPr algn="ctr"/>
            <a:r>
              <a:rPr lang="en-US" smtClean="0"/>
              <a:t>http://tsgarc.uk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C139B57-6E26-DC4A-8590-983F5467826D}" type="slidenum">
              <a:rPr lang="en-US" smtClean="0"/>
              <a:pPr algn="r"/>
              <a:t>10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Due to short reflection duration:</a:t>
            </a:r>
          </a:p>
          <a:p>
            <a:pPr lvl="1"/>
            <a:r>
              <a:rPr lang="en-GB" sz="2000" dirty="0"/>
              <a:t>c</a:t>
            </a:r>
            <a:r>
              <a:rPr lang="en-GB" sz="2000" dirty="0" smtClean="0"/>
              <a:t>ontacts arranged out-of-band (e.g. </a:t>
            </a:r>
            <a:r>
              <a:rPr lang="en-GB" sz="2000" dirty="0" smtClean="0">
                <a:hlinkClick r:id="rId11"/>
              </a:rPr>
              <a:t>ON4KST</a:t>
            </a:r>
            <a:r>
              <a:rPr lang="en-GB" sz="2000" dirty="0" smtClean="0"/>
              <a:t>)</a:t>
            </a:r>
          </a:p>
          <a:p>
            <a:pPr lvl="1"/>
            <a:r>
              <a:rPr lang="en-GB" sz="2000" dirty="0" smtClean="0"/>
              <a:t>Information transmitted repeatedly for a time-period</a:t>
            </a:r>
          </a:p>
          <a:p>
            <a:r>
              <a:rPr lang="en-GB" sz="2400" dirty="0" smtClean="0"/>
              <a:t>H</a:t>
            </a:r>
            <a:r>
              <a:rPr lang="en-GB" sz="2400" dirty="0" smtClean="0"/>
              <a:t>igh-speed Morse (up to 800wpm !) superseded by:</a:t>
            </a:r>
          </a:p>
          <a:p>
            <a:pPr lvl="1"/>
            <a:r>
              <a:rPr lang="en-GB" sz="2000" dirty="0"/>
              <a:t>FSK441, </a:t>
            </a:r>
            <a:r>
              <a:rPr lang="en-GB" sz="2000" dirty="0" smtClean="0"/>
              <a:t>JT6M </a:t>
            </a:r>
            <a:r>
              <a:rPr lang="en-GB" sz="2000" dirty="0" smtClean="0"/>
              <a:t> </a:t>
            </a:r>
          </a:p>
          <a:p>
            <a:r>
              <a:rPr lang="en-GB" sz="2400" dirty="0" smtClean="0"/>
              <a:t>Ionised trails can also be caused by aircraft</a:t>
            </a:r>
          </a:p>
          <a:p>
            <a:pPr lvl="1"/>
            <a:r>
              <a:rPr lang="en-GB" sz="2000" dirty="0"/>
              <a:t>Aircraft fly to known schedules</a:t>
            </a:r>
            <a:r>
              <a:rPr lang="en-GB" sz="2000" dirty="0" smtClean="0"/>
              <a:t>!</a:t>
            </a:r>
          </a:p>
          <a:p>
            <a:pPr lvl="1"/>
            <a:r>
              <a:rPr lang="en-GB" sz="2000" dirty="0" smtClean="0"/>
              <a:t>Aircraft location info on Internet:</a:t>
            </a:r>
          </a:p>
          <a:p>
            <a:pPr lvl="2"/>
            <a:r>
              <a:rPr lang="en-GB" sz="1600" dirty="0" smtClean="0"/>
              <a:t>[</a:t>
            </a:r>
            <a:r>
              <a:rPr lang="en-GB" sz="1600" dirty="0" smtClean="0">
                <a:hlinkClick r:id="rId12"/>
              </a:rPr>
              <a:t>PFND</a:t>
            </a:r>
            <a:r>
              <a:rPr lang="en-GB" sz="1600" dirty="0" smtClean="0"/>
              <a:t>], [</a:t>
            </a:r>
            <a:r>
              <a:rPr lang="en-GB" sz="1600" dirty="0" smtClean="0">
                <a:hlinkClick r:id="rId13"/>
              </a:rPr>
              <a:t>FRAD</a:t>
            </a:r>
            <a:r>
              <a:rPr lang="en-GB" sz="1600" dirty="0" smtClean="0"/>
              <a:t>] &amp; [</a:t>
            </a:r>
            <a:r>
              <a:rPr lang="en-GB" sz="1600" dirty="0" smtClean="0">
                <a:hlinkClick r:id="rId14"/>
              </a:rPr>
              <a:t>RADV</a:t>
            </a:r>
            <a:r>
              <a:rPr lang="en-GB" sz="1600" dirty="0" smtClean="0"/>
              <a:t>]</a:t>
            </a:r>
            <a:endParaRPr lang="en-GB" dirty="0" smtClean="0"/>
          </a:p>
          <a:p>
            <a:pPr lvl="1"/>
            <a:endParaRPr lang="en-GB" dirty="0" smtClean="0"/>
          </a:p>
        </p:txBody>
      </p:sp>
      <p:pic>
        <p:nvPicPr>
          <p:cNvPr id="8" name="FSK441TX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756645" y="3353681"/>
            <a:ext cx="400483" cy="400483"/>
          </a:xfrm>
          <a:prstGeom prst="rect">
            <a:avLst/>
          </a:prstGeom>
        </p:spPr>
      </p:pic>
      <p:pic>
        <p:nvPicPr>
          <p:cNvPr id="9" name="FSK441Burs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160625" y="3364257"/>
            <a:ext cx="406879" cy="406879"/>
          </a:xfrm>
          <a:prstGeom prst="rect">
            <a:avLst/>
          </a:prstGeom>
        </p:spPr>
      </p:pic>
      <p:pic>
        <p:nvPicPr>
          <p:cNvPr id="10" name="JT6M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913090" y="3353680"/>
            <a:ext cx="410329" cy="410329"/>
          </a:xfrm>
          <a:prstGeom prst="rect">
            <a:avLst/>
          </a:prstGeom>
        </p:spPr>
      </p:pic>
      <p:pic>
        <p:nvPicPr>
          <p:cNvPr id="11" name="JT6M_simulated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323419" y="3347286"/>
            <a:ext cx="440823" cy="44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2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22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70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Moon bounce (EME)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EDBF-36F7-0D43-9FF0-EF6FDA155E84}" type="datetime1">
              <a:rPr lang="en-GB" smtClean="0"/>
              <a:pPr/>
              <a:t>01/10/2016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Thornbury &amp; South Gloucestershire Amateur Radio Club</a:t>
            </a:r>
          </a:p>
          <a:p>
            <a:r>
              <a:rPr lang="en-US" smtClean="0"/>
              <a:t>http://tsgarc.uk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9B57-6E26-DC4A-8590-983F5467826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/>
              <a:t>Not strictly propagation</a:t>
            </a:r>
          </a:p>
          <a:p>
            <a:r>
              <a:rPr lang="en-GB" dirty="0" smtClean="0"/>
              <a:t>Proposed by GPO in 1940</a:t>
            </a:r>
          </a:p>
          <a:p>
            <a:r>
              <a:rPr lang="en-GB" dirty="0" smtClean="0"/>
              <a:t>Developed by US after WWII.  Echo’s received in 1946.</a:t>
            </a:r>
          </a:p>
          <a:p>
            <a:pPr lvl="1"/>
            <a:r>
              <a:rPr lang="en-GB" dirty="0" smtClean="0"/>
              <a:t>teletype link between Pearl harbour and Washington!</a:t>
            </a:r>
            <a:endParaRPr lang="en-GB" dirty="0" smtClean="0"/>
          </a:p>
          <a:p>
            <a:r>
              <a:rPr lang="en-GB" dirty="0" smtClean="0"/>
              <a:t>Moon must be above horizon of both stations</a:t>
            </a:r>
          </a:p>
          <a:p>
            <a:r>
              <a:rPr lang="en-GB" dirty="0" smtClean="0"/>
              <a:t>Weak signals – low noise, low loss, high gain systems needed</a:t>
            </a:r>
            <a:endParaRPr lang="en-GB" dirty="0" smtClean="0"/>
          </a:p>
          <a:p>
            <a:r>
              <a:rPr lang="en-GB" dirty="0" smtClean="0"/>
              <a:t>Return delay:</a:t>
            </a:r>
          </a:p>
          <a:p>
            <a:pPr lvl="1"/>
            <a:r>
              <a:rPr lang="en-GB" dirty="0" smtClean="0"/>
              <a:t>2.4 secs at perigee</a:t>
            </a:r>
          </a:p>
          <a:p>
            <a:pPr lvl="1"/>
            <a:r>
              <a:rPr lang="en-GB" dirty="0" smtClean="0"/>
              <a:t>2.7 secs at apogee</a:t>
            </a:r>
          </a:p>
          <a:p>
            <a:pPr lvl="1"/>
            <a:r>
              <a:rPr lang="en-GB" dirty="0" smtClean="0"/>
              <a:t>2.56 secs on average.</a:t>
            </a:r>
          </a:p>
          <a:p>
            <a:r>
              <a:rPr lang="fi-FI" dirty="0" smtClean="0"/>
              <a:t>6m to 6cms (50 MHz to 47 GHz) </a:t>
            </a:r>
            <a:r>
              <a:rPr lang="fi-FI" dirty="0" err="1" smtClean="0"/>
              <a:t>used</a:t>
            </a:r>
            <a:r>
              <a:rPr lang="fi-FI" dirty="0" smtClean="0"/>
              <a:t> </a:t>
            </a:r>
            <a:r>
              <a:rPr lang="fi-FI" dirty="0" err="1" smtClean="0"/>
              <a:t>successfully</a:t>
            </a:r>
            <a:r>
              <a:rPr lang="fi-FI" dirty="0" smtClean="0"/>
              <a:t> for EME</a:t>
            </a:r>
          </a:p>
          <a:p>
            <a:pPr lvl="1"/>
            <a:r>
              <a:rPr lang="fi-FI" dirty="0" err="1" smtClean="0"/>
              <a:t>popular</a:t>
            </a:r>
            <a:r>
              <a:rPr lang="fi-FI" dirty="0" smtClean="0"/>
              <a:t> </a:t>
            </a:r>
            <a:r>
              <a:rPr lang="fi-FI" dirty="0" err="1" smtClean="0"/>
              <a:t>bands</a:t>
            </a:r>
            <a:r>
              <a:rPr lang="fi-FI" dirty="0" smtClean="0"/>
              <a:t>: 2m, 70cms &amp; 23cms </a:t>
            </a:r>
          </a:p>
          <a:p>
            <a:r>
              <a:rPr lang="en-GB" dirty="0" smtClean="0"/>
              <a:t>Modes: JT65B, Morse, even phone – but latter needs greater link budget</a:t>
            </a:r>
          </a:p>
          <a:p>
            <a:r>
              <a:rPr lang="en-GB" dirty="0" smtClean="0"/>
              <a:t>Big arrays not necessary with a mode like JT65</a:t>
            </a:r>
          </a:p>
          <a:p>
            <a:pPr lvl="1"/>
            <a:r>
              <a:rPr lang="en-GB" dirty="0" smtClean="0"/>
              <a:t>Successful contacts with 100w and a single Yagi.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894" y="2217894"/>
            <a:ext cx="2342660" cy="1940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2253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365128"/>
            <a:ext cx="6461931" cy="1325563"/>
          </a:xfrm>
        </p:spPr>
        <p:txBody>
          <a:bodyPr/>
          <a:lstStyle/>
          <a:p>
            <a:r>
              <a:rPr lang="en-US" dirty="0" smtClean="0"/>
              <a:t>Man-made satellite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1" y="6285299"/>
            <a:ext cx="909587" cy="436179"/>
          </a:xfrm>
        </p:spPr>
        <p:txBody>
          <a:bodyPr/>
          <a:lstStyle/>
          <a:p>
            <a:fld id="{0BAEEDBF-36F7-0D43-9FF0-EF6FDA155E84}" type="datetime1">
              <a:rPr lang="en-GB" smtClean="0"/>
              <a:t>01/10/2016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Thornbury &amp; South Gloucestershire Amateur Radio Club</a:t>
            </a:r>
          </a:p>
          <a:p>
            <a:pPr algn="ctr"/>
            <a:r>
              <a:rPr lang="en-US" smtClean="0"/>
              <a:t>http://tsgarc.uk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C139B57-6E26-DC4A-8590-983F5467826D}" type="slidenum">
              <a:rPr lang="en-US" smtClean="0"/>
              <a:pPr algn="r"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400" dirty="0" smtClean="0"/>
              <a:t>Not strictly propagation</a:t>
            </a:r>
          </a:p>
          <a:p>
            <a:r>
              <a:rPr lang="en-GB" sz="2400" dirty="0" smtClean="0"/>
              <a:t>Popular </a:t>
            </a:r>
            <a:r>
              <a:rPr lang="en-GB" sz="2400" dirty="0" smtClean="0"/>
              <a:t>mode for working long distance</a:t>
            </a:r>
            <a:r>
              <a:rPr lang="mr-IN" sz="2400" dirty="0" smtClean="0"/>
              <a:t>…</a:t>
            </a:r>
            <a:endParaRPr lang="en-GB" sz="2400" dirty="0" smtClean="0"/>
          </a:p>
          <a:p>
            <a:pPr lvl="1"/>
            <a:r>
              <a:rPr lang="en-GB" sz="1600" dirty="0" smtClean="0"/>
              <a:t>Long distance </a:t>
            </a:r>
            <a:r>
              <a:rPr lang="mr-IN" sz="1600" dirty="0" smtClean="0"/>
              <a:t>–</a:t>
            </a:r>
            <a:r>
              <a:rPr lang="en-GB" sz="1600" dirty="0" smtClean="0"/>
              <a:t> two geographically distant points on the Earth</a:t>
            </a:r>
          </a:p>
          <a:p>
            <a:r>
              <a:rPr lang="en-GB" sz="2000" dirty="0" smtClean="0"/>
              <a:t>Two-way: telephony </a:t>
            </a:r>
            <a:r>
              <a:rPr lang="en-GB" sz="2000" dirty="0" smtClean="0"/>
              <a:t>and digital </a:t>
            </a:r>
            <a:r>
              <a:rPr lang="en-GB" sz="2000" dirty="0" smtClean="0"/>
              <a:t>modes (FM, SSB and CW)</a:t>
            </a:r>
            <a:endParaRPr lang="en-GB" sz="2000" dirty="0" smtClean="0"/>
          </a:p>
          <a:p>
            <a:r>
              <a:rPr lang="en-GB" sz="2000" dirty="0" smtClean="0"/>
              <a:t>One-way: </a:t>
            </a:r>
            <a:r>
              <a:rPr lang="en-GB" sz="2000" dirty="0" smtClean="0"/>
              <a:t>telemetry reception (</a:t>
            </a:r>
            <a:r>
              <a:rPr lang="en-GB" sz="2000" dirty="0" smtClean="0"/>
              <a:t>data </a:t>
            </a:r>
            <a:r>
              <a:rPr lang="en-GB" sz="2000" dirty="0" smtClean="0"/>
              <a:t>and some Morse!)</a:t>
            </a:r>
          </a:p>
          <a:p>
            <a:r>
              <a:rPr lang="en-GB" sz="2000" dirty="0" smtClean="0"/>
              <a:t>Big subject </a:t>
            </a:r>
            <a:r>
              <a:rPr lang="en-GB" sz="2000" dirty="0" smtClean="0"/>
              <a:t>and very </a:t>
            </a:r>
            <a:r>
              <a:rPr lang="en-GB" sz="2000" dirty="0" smtClean="0"/>
              <a:t>relevant to modern </a:t>
            </a:r>
            <a:r>
              <a:rPr lang="en-GB" sz="2000" dirty="0" smtClean="0"/>
              <a:t>communications</a:t>
            </a:r>
          </a:p>
          <a:p>
            <a:r>
              <a:rPr lang="en-GB" sz="2000" dirty="0" smtClean="0"/>
              <a:t>AMSAT is the international </a:t>
            </a:r>
            <a:r>
              <a:rPr lang="en-GB" sz="2000" dirty="0" err="1" smtClean="0"/>
              <a:t>AMateur</a:t>
            </a:r>
            <a:r>
              <a:rPr lang="en-GB" sz="2000" dirty="0" smtClean="0"/>
              <a:t> </a:t>
            </a:r>
            <a:r>
              <a:rPr lang="en-GB" sz="2000" dirty="0" err="1" smtClean="0"/>
              <a:t>SATellite</a:t>
            </a:r>
            <a:r>
              <a:rPr lang="en-GB" sz="2000" dirty="0" smtClean="0"/>
              <a:t> body.  AMSAT-UK is UK body</a:t>
            </a:r>
          </a:p>
          <a:p>
            <a:pPr lvl="1"/>
            <a:r>
              <a:rPr lang="en-GB" sz="1600" dirty="0" smtClean="0"/>
              <a:t>Huge resource for amateur satellite information</a:t>
            </a:r>
          </a:p>
          <a:p>
            <a:r>
              <a:rPr lang="en-GB" sz="2000" dirty="0" smtClean="0"/>
              <a:t>OSCAR - Orbital Satellite Carrying Amateur Radio</a:t>
            </a:r>
          </a:p>
          <a:p>
            <a:r>
              <a:rPr lang="en-GB" sz="2000" dirty="0" smtClean="0"/>
              <a:t>Global communications</a:t>
            </a:r>
          </a:p>
          <a:p>
            <a:pPr lvl="1"/>
            <a:r>
              <a:rPr lang="en-GB" sz="1600" dirty="0" smtClean="0"/>
              <a:t>Store and forward messaging using AX.25 (ISS &amp; earlier generation satellites)</a:t>
            </a:r>
          </a:p>
          <a:p>
            <a:pPr lvl="1"/>
            <a:r>
              <a:rPr lang="en-GB" sz="1600" dirty="0" smtClean="0"/>
              <a:t>Both ground stations have satellite visibility.</a:t>
            </a:r>
          </a:p>
          <a:p>
            <a:r>
              <a:rPr lang="en-GB" sz="2000" dirty="0" smtClean="0"/>
              <a:t>Better experience with steerable (</a:t>
            </a:r>
            <a:r>
              <a:rPr lang="en-GB" sz="2000" dirty="0" err="1" smtClean="0"/>
              <a:t>Az</a:t>
            </a:r>
            <a:r>
              <a:rPr lang="en-GB" sz="2000" dirty="0" smtClean="0"/>
              <a:t> &amp; El) antenna’s</a:t>
            </a:r>
          </a:p>
          <a:p>
            <a:r>
              <a:rPr lang="en-GB" sz="2000" dirty="0" smtClean="0"/>
              <a:t>Need to take account of Doppler.</a:t>
            </a:r>
            <a:endParaRPr lang="en-GB" sz="2000" dirty="0"/>
          </a:p>
          <a:p>
            <a:endParaRPr lang="en-GB" sz="2000" dirty="0" smtClean="0"/>
          </a:p>
          <a:p>
            <a:pPr lvl="1"/>
            <a:endParaRPr lang="en-GB" sz="1600" dirty="0" smtClean="0"/>
          </a:p>
          <a:p>
            <a:endParaRPr lang="en-GB" dirty="0" smtClean="0"/>
          </a:p>
          <a:p>
            <a:endParaRPr lang="en-GB" sz="2400" dirty="0" smtClean="0"/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379" y="4784406"/>
            <a:ext cx="1400175" cy="1638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577" y="1953376"/>
            <a:ext cx="1726312" cy="124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5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Hints &amp; Tips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EDBF-36F7-0D43-9FF0-EF6FDA155E84}" type="datetime1">
              <a:rPr lang="en-GB" smtClean="0"/>
              <a:pPr/>
              <a:t>01/10/2016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Thornbury &amp; South Gloucestershire Amateur Radio Club</a:t>
            </a:r>
          </a:p>
          <a:p>
            <a:r>
              <a:rPr lang="en-US" smtClean="0"/>
              <a:t>http://tsgarc.uk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9B57-6E26-DC4A-8590-983F5467826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Get on the bands and listen</a:t>
            </a:r>
          </a:p>
          <a:p>
            <a:pPr lvl="1"/>
            <a:r>
              <a:rPr lang="en-GB" dirty="0" smtClean="0"/>
              <a:t>beacons</a:t>
            </a:r>
          </a:p>
          <a:p>
            <a:pPr lvl="1"/>
            <a:r>
              <a:rPr lang="en-GB" dirty="0" smtClean="0"/>
              <a:t>n</a:t>
            </a:r>
            <a:r>
              <a:rPr lang="en-GB" dirty="0" smtClean="0"/>
              <a:t>oise levels</a:t>
            </a:r>
          </a:p>
          <a:p>
            <a:pPr lvl="1"/>
            <a:r>
              <a:rPr lang="en-GB" dirty="0" smtClean="0"/>
              <a:t>a</a:t>
            </a:r>
            <a:r>
              <a:rPr lang="en-GB" dirty="0" smtClean="0"/>
              <a:t>ctivity.</a:t>
            </a:r>
          </a:p>
          <a:p>
            <a:r>
              <a:rPr lang="en-GB" dirty="0" smtClean="0"/>
              <a:t>Monitor solar activity</a:t>
            </a:r>
          </a:p>
          <a:p>
            <a:r>
              <a:rPr lang="en-GB" dirty="0" smtClean="0"/>
              <a:t>Monitor weather systems</a:t>
            </a:r>
          </a:p>
          <a:p>
            <a:r>
              <a:rPr lang="en-GB" dirty="0" smtClean="0"/>
              <a:t>Watch Internet sites:</a:t>
            </a:r>
          </a:p>
          <a:p>
            <a:pPr lvl="1"/>
            <a:r>
              <a:rPr lang="en-GB" dirty="0" smtClean="0"/>
              <a:t>Real-time MUF &amp; Critical frequency Internet sites</a:t>
            </a:r>
          </a:p>
          <a:p>
            <a:pPr lvl="1"/>
            <a:r>
              <a:rPr lang="en-GB" dirty="0" smtClean="0"/>
              <a:t>DX Maps </a:t>
            </a:r>
            <a:r>
              <a:rPr lang="mr-IN" dirty="0" smtClean="0"/>
              <a:t>–</a:t>
            </a:r>
            <a:r>
              <a:rPr lang="en-GB" dirty="0" smtClean="0"/>
              <a:t> real-time contacts</a:t>
            </a:r>
          </a:p>
          <a:p>
            <a:pPr lvl="1"/>
            <a:r>
              <a:rPr lang="en-GB" dirty="0" smtClean="0"/>
              <a:t>Watch the weather (TV, Radio, atmospheric pressure charts)</a:t>
            </a:r>
          </a:p>
          <a:p>
            <a:pPr lvl="1"/>
            <a:r>
              <a:rPr lang="en-GB" dirty="0" smtClean="0"/>
              <a:t>Hepburn &amp; F5LEN.</a:t>
            </a:r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2939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365128"/>
            <a:ext cx="6461931" cy="1325563"/>
          </a:xfrm>
        </p:spPr>
        <p:txBody>
          <a:bodyPr/>
          <a:lstStyle/>
          <a:p>
            <a:r>
              <a:rPr lang="en-US" dirty="0" smtClean="0"/>
              <a:t>References &amp; Links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1" y="6285299"/>
            <a:ext cx="909587" cy="436179"/>
          </a:xfrm>
        </p:spPr>
        <p:txBody>
          <a:bodyPr/>
          <a:lstStyle/>
          <a:p>
            <a:fld id="{0BAEEDBF-36F7-0D43-9FF0-EF6FDA155E84}" type="datetime1">
              <a:rPr lang="en-GB" smtClean="0"/>
              <a:t>01/10/2016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Thornbury &amp; South Gloucestershire Amateur Radio Club</a:t>
            </a:r>
          </a:p>
          <a:p>
            <a:pPr algn="ctr"/>
            <a:r>
              <a:rPr lang="en-US" smtClean="0"/>
              <a:t>http://tsgarc.uk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C139B57-6E26-DC4A-8590-983F5467826D}" type="slidenum">
              <a:rPr lang="en-US" smtClean="0"/>
              <a:pPr algn="r"/>
              <a:t>14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000" dirty="0" smtClean="0"/>
              <a:t>[HEPB] - Hepburn </a:t>
            </a:r>
            <a:r>
              <a:rPr lang="en-GB" sz="1000" dirty="0"/>
              <a:t>: </a:t>
            </a:r>
            <a:r>
              <a:rPr lang="en-GB" sz="1000" dirty="0">
                <a:hlinkClick r:id="rId3"/>
              </a:rPr>
              <a:t>http://</a:t>
            </a:r>
            <a:r>
              <a:rPr lang="en-GB" sz="1000" dirty="0" smtClean="0">
                <a:hlinkClick r:id="rId3"/>
              </a:rPr>
              <a:t>www.dxinfocentre.com/tropo_nwe.html</a:t>
            </a:r>
            <a:endParaRPr lang="en-GB" sz="1000" dirty="0" smtClean="0"/>
          </a:p>
          <a:p>
            <a:pPr marL="0" indent="0">
              <a:buNone/>
            </a:pPr>
            <a:r>
              <a:rPr lang="en-GB" sz="1000" dirty="0" smtClean="0"/>
              <a:t>[FLEN] - F5LEN </a:t>
            </a:r>
            <a:r>
              <a:rPr lang="en-GB" sz="1000" dirty="0"/>
              <a:t>: </a:t>
            </a:r>
            <a:r>
              <a:rPr lang="en-GB" sz="1000" dirty="0">
                <a:hlinkClick r:id="rId4"/>
              </a:rPr>
              <a:t>http://tropo.f5len.org/forecasts-for-europe</a:t>
            </a:r>
            <a:r>
              <a:rPr lang="en-GB" sz="1000" dirty="0" smtClean="0">
                <a:hlinkClick r:id="rId4"/>
              </a:rPr>
              <a:t>/</a:t>
            </a:r>
            <a:endParaRPr lang="en-GB" sz="1000" dirty="0" smtClean="0"/>
          </a:p>
          <a:p>
            <a:pPr marL="0" indent="0">
              <a:buNone/>
            </a:pPr>
            <a:r>
              <a:rPr lang="en-GB" sz="1000" dirty="0" smtClean="0"/>
              <a:t>[DXMP] - </a:t>
            </a:r>
            <a:r>
              <a:rPr lang="en-GB" sz="1000" dirty="0" err="1" smtClean="0"/>
              <a:t>DXMaps</a:t>
            </a:r>
            <a:r>
              <a:rPr lang="en-GB" sz="1000" dirty="0" smtClean="0"/>
              <a:t> </a:t>
            </a:r>
            <a:r>
              <a:rPr lang="en-GB" sz="1000" dirty="0"/>
              <a:t>: </a:t>
            </a:r>
            <a:r>
              <a:rPr lang="en-GB" sz="1000" dirty="0">
                <a:hlinkClick r:id="rId5"/>
              </a:rPr>
              <a:t>http://</a:t>
            </a:r>
            <a:r>
              <a:rPr lang="en-GB" sz="1000" dirty="0" smtClean="0">
                <a:hlinkClick r:id="rId5"/>
              </a:rPr>
              <a:t>www.dxmaps.com/spots/map.php?Lan=E&amp;Frec=144&amp;ML=M&amp;Map=EU&amp;DXC=N&amp;HF=N&amp;GL=N</a:t>
            </a:r>
            <a:endParaRPr lang="en-GB" sz="1000" dirty="0" smtClean="0"/>
          </a:p>
          <a:p>
            <a:pPr marL="0" indent="0">
              <a:buNone/>
            </a:pPr>
            <a:r>
              <a:rPr lang="en-GB" sz="1000" dirty="0" smtClean="0"/>
              <a:t>[METO] - Met </a:t>
            </a:r>
            <a:r>
              <a:rPr lang="en-GB" sz="1000" dirty="0"/>
              <a:t>office: </a:t>
            </a:r>
            <a:r>
              <a:rPr lang="en-GB" sz="1000" dirty="0">
                <a:hlinkClick r:id="rId6"/>
              </a:rPr>
              <a:t>http://www.metoffice.gov.uk/mobile/surface-pressure</a:t>
            </a:r>
            <a:r>
              <a:rPr lang="en-GB" sz="1000" dirty="0" smtClean="0">
                <a:hlinkClick r:id="rId6"/>
              </a:rPr>
              <a:t>/</a:t>
            </a:r>
            <a:endParaRPr lang="en-GB" sz="1000" dirty="0" smtClean="0"/>
          </a:p>
          <a:p>
            <a:pPr marL="0" indent="0">
              <a:buNone/>
            </a:pPr>
            <a:r>
              <a:rPr lang="en-GB" sz="1000" dirty="0" smtClean="0"/>
              <a:t>[RSGB] - RSGB </a:t>
            </a:r>
            <a:r>
              <a:rPr lang="en-GB" sz="1000" dirty="0"/>
              <a:t>: </a:t>
            </a:r>
            <a:r>
              <a:rPr lang="en-GB" sz="1000" dirty="0">
                <a:hlinkClick r:id="rId7"/>
              </a:rPr>
              <a:t>http://rsgb.org/main/get-started-in-amateur-radio/operating-your-new-station/vhfuhf-propagation</a:t>
            </a:r>
            <a:r>
              <a:rPr lang="en-GB" sz="1000" dirty="0" smtClean="0">
                <a:hlinkClick r:id="rId7"/>
              </a:rPr>
              <a:t>/</a:t>
            </a:r>
            <a:endParaRPr lang="en-GB" sz="1000" dirty="0" smtClean="0"/>
          </a:p>
          <a:p>
            <a:pPr marL="0" indent="0">
              <a:buNone/>
            </a:pPr>
            <a:r>
              <a:rPr lang="en-GB" sz="1000" dirty="0" smtClean="0"/>
              <a:t>[AUPR] – RSGB : </a:t>
            </a:r>
            <a:r>
              <a:rPr lang="en-GB" sz="1000" dirty="0" smtClean="0">
                <a:hlinkClick r:id="rId8"/>
              </a:rPr>
              <a:t>http</a:t>
            </a:r>
            <a:r>
              <a:rPr lang="en-GB" sz="1000" dirty="0">
                <a:hlinkClick r:id="rId8"/>
              </a:rPr>
              <a:t>://rsgb.org/main/technical/propagation/auroal-propagation</a:t>
            </a:r>
            <a:r>
              <a:rPr lang="en-GB" sz="1000" dirty="0" smtClean="0">
                <a:hlinkClick r:id="rId8"/>
              </a:rPr>
              <a:t>/</a:t>
            </a:r>
            <a:endParaRPr lang="en-GB" sz="1000" dirty="0" smtClean="0"/>
          </a:p>
          <a:p>
            <a:pPr marL="0" indent="0">
              <a:buNone/>
            </a:pPr>
            <a:r>
              <a:rPr lang="en-GB" sz="1000" dirty="0" smtClean="0"/>
              <a:t>[AUOV] - </a:t>
            </a:r>
            <a:r>
              <a:rPr lang="en-GB" sz="1000" dirty="0" err="1" smtClean="0"/>
              <a:t>Auroral</a:t>
            </a:r>
            <a:r>
              <a:rPr lang="en-GB" sz="1000" dirty="0" smtClean="0"/>
              <a:t> oval (Apple </a:t>
            </a:r>
            <a:r>
              <a:rPr lang="en-GB" sz="1000" dirty="0" err="1" smtClean="0"/>
              <a:t>Appstore</a:t>
            </a:r>
            <a:r>
              <a:rPr lang="en-GB" sz="1000" dirty="0" smtClean="0"/>
              <a:t>)</a:t>
            </a:r>
          </a:p>
          <a:p>
            <a:pPr marL="0" indent="0">
              <a:buNone/>
            </a:pPr>
            <a:r>
              <a:rPr lang="en-GB" sz="1000" dirty="0" smtClean="0"/>
              <a:t>[RMUF] - </a:t>
            </a:r>
            <a:r>
              <a:rPr lang="en-GB" sz="1000" dirty="0" err="1" smtClean="0"/>
              <a:t>Realtime</a:t>
            </a:r>
            <a:r>
              <a:rPr lang="en-GB" sz="1000" dirty="0" smtClean="0"/>
              <a:t> </a:t>
            </a:r>
            <a:r>
              <a:rPr lang="en-GB" sz="1000" dirty="0"/>
              <a:t>MUF map : </a:t>
            </a:r>
            <a:r>
              <a:rPr lang="en-GB" sz="1000" dirty="0">
                <a:hlinkClick r:id="rId9"/>
              </a:rPr>
              <a:t>http://</a:t>
            </a:r>
            <a:r>
              <a:rPr lang="en-GB" sz="1000" dirty="0" smtClean="0">
                <a:hlinkClick r:id="rId9"/>
              </a:rPr>
              <a:t>www.spacew.com/www/realtime.php</a:t>
            </a:r>
            <a:endParaRPr lang="en-GB" sz="1000" dirty="0" smtClean="0"/>
          </a:p>
          <a:p>
            <a:pPr marL="0" indent="0">
              <a:buNone/>
            </a:pPr>
            <a:r>
              <a:rPr lang="en-GB" sz="1000" dirty="0"/>
              <a:t>[SACT] – Solar Ham : </a:t>
            </a:r>
            <a:r>
              <a:rPr lang="en-GB" sz="1000" dirty="0">
                <a:hlinkClick r:id="rId10"/>
              </a:rPr>
              <a:t>http://</a:t>
            </a:r>
            <a:r>
              <a:rPr lang="en-GB" sz="1000" dirty="0" smtClean="0">
                <a:hlinkClick r:id="rId10"/>
              </a:rPr>
              <a:t>www.solarham.net</a:t>
            </a:r>
            <a:endParaRPr lang="en-GB" sz="1000" dirty="0" smtClean="0"/>
          </a:p>
          <a:p>
            <a:pPr marL="0" indent="0">
              <a:buNone/>
            </a:pPr>
            <a:r>
              <a:rPr lang="en-GB" sz="1000" dirty="0"/>
              <a:t>[MMMV] – Make More Miles on VHF : </a:t>
            </a:r>
            <a:r>
              <a:rPr lang="en-GB" sz="1000" dirty="0">
                <a:hlinkClick r:id="rId11"/>
              </a:rPr>
              <a:t>http://</a:t>
            </a:r>
            <a:r>
              <a:rPr lang="en-GB" sz="1000" dirty="0" smtClean="0">
                <a:hlinkClick r:id="rId11"/>
              </a:rPr>
              <a:t>www.mmmonvhf.de/index.php</a:t>
            </a:r>
            <a:endParaRPr lang="en-GB" sz="1000" dirty="0" smtClean="0"/>
          </a:p>
          <a:p>
            <a:pPr marL="0" indent="0">
              <a:buNone/>
            </a:pPr>
            <a:r>
              <a:rPr lang="en-GB" sz="1000" dirty="0" smtClean="0"/>
              <a:t>[PFND] – Plane Finder : </a:t>
            </a:r>
            <a:r>
              <a:rPr lang="en-GB" sz="1000" u="sng" dirty="0" smtClean="0">
                <a:hlinkClick r:id="rId12"/>
              </a:rPr>
              <a:t>http</a:t>
            </a:r>
            <a:r>
              <a:rPr lang="en-GB" sz="1000" u="sng" dirty="0">
                <a:hlinkClick r:id="rId12"/>
              </a:rPr>
              <a:t>://</a:t>
            </a:r>
            <a:r>
              <a:rPr lang="en-GB" sz="1000" u="sng" dirty="0" smtClean="0">
                <a:hlinkClick r:id="rId12"/>
              </a:rPr>
              <a:t>planefinder.net</a:t>
            </a:r>
            <a:endParaRPr lang="en-GB" sz="1000" u="sng" dirty="0"/>
          </a:p>
          <a:p>
            <a:pPr marL="0" indent="0">
              <a:buNone/>
            </a:pPr>
            <a:r>
              <a:rPr lang="en-GB" sz="1000" dirty="0" smtClean="0"/>
              <a:t>[FRAD] </a:t>
            </a:r>
            <a:r>
              <a:rPr lang="en-GB" sz="1000" dirty="0"/>
              <a:t>– </a:t>
            </a:r>
            <a:r>
              <a:rPr lang="en-GB" sz="1000" dirty="0" smtClean="0"/>
              <a:t>Flight Radar </a:t>
            </a:r>
            <a:r>
              <a:rPr lang="en-GB" sz="1000" dirty="0"/>
              <a:t>: </a:t>
            </a:r>
            <a:r>
              <a:rPr lang="en-GB" sz="1000" u="sng" dirty="0" smtClean="0">
                <a:hlinkClick r:id="rId13"/>
              </a:rPr>
              <a:t>http</a:t>
            </a:r>
            <a:r>
              <a:rPr lang="en-GB" sz="1000" u="sng" dirty="0">
                <a:hlinkClick r:id="rId13"/>
              </a:rPr>
              <a:t>://</a:t>
            </a:r>
            <a:r>
              <a:rPr lang="en-GB" sz="1000" u="sng" dirty="0" smtClean="0">
                <a:hlinkClick r:id="rId13"/>
              </a:rPr>
              <a:t>www.flightradar24.com</a:t>
            </a:r>
            <a:endParaRPr lang="en-GB" sz="1000" u="sng" dirty="0">
              <a:hlinkClick r:id="rId13"/>
            </a:endParaRPr>
          </a:p>
          <a:p>
            <a:pPr marL="0" indent="0">
              <a:buNone/>
            </a:pPr>
            <a:r>
              <a:rPr lang="en-GB" sz="1000" dirty="0" smtClean="0"/>
              <a:t>[RADV] </a:t>
            </a:r>
            <a:r>
              <a:rPr lang="en-GB" sz="1000" dirty="0"/>
              <a:t>– </a:t>
            </a:r>
            <a:r>
              <a:rPr lang="en-GB" sz="1000" dirty="0" smtClean="0"/>
              <a:t>Virtual Radar </a:t>
            </a:r>
            <a:r>
              <a:rPr lang="en-GB" sz="1000" dirty="0"/>
              <a:t>: </a:t>
            </a:r>
            <a:r>
              <a:rPr lang="en-GB" sz="1000" u="sng" dirty="0" smtClean="0">
                <a:hlinkClick r:id="rId14"/>
              </a:rPr>
              <a:t>http</a:t>
            </a:r>
            <a:r>
              <a:rPr lang="en-GB" sz="1000" u="sng" dirty="0">
                <a:hlinkClick r:id="rId14"/>
              </a:rPr>
              <a:t>://</a:t>
            </a:r>
            <a:r>
              <a:rPr lang="en-GB" sz="1000" u="sng" dirty="0" smtClean="0">
                <a:hlinkClick r:id="rId14"/>
              </a:rPr>
              <a:t>www.radarvirtuel.com</a:t>
            </a:r>
            <a:endParaRPr lang="en-GB" sz="1000" dirty="0" smtClean="0"/>
          </a:p>
          <a:p>
            <a:pPr marL="0" indent="0">
              <a:buNone/>
            </a:pPr>
            <a:r>
              <a:rPr lang="en-GB" sz="1000" dirty="0" smtClean="0"/>
              <a:t>[BOK1] - VHF UHF Manual, </a:t>
            </a:r>
            <a:r>
              <a:rPr lang="en-GB" sz="1000" dirty="0" err="1" smtClean="0"/>
              <a:t>G.R.Jessop</a:t>
            </a:r>
            <a:r>
              <a:rPr lang="en-GB" sz="1000" dirty="0" smtClean="0"/>
              <a:t>, G6JP, Fourth Edition, ISBN 0-900612-63-0</a:t>
            </a:r>
          </a:p>
          <a:p>
            <a:pPr marL="0" indent="0">
              <a:buNone/>
            </a:pPr>
            <a:r>
              <a:rPr lang="en-GB" sz="1000" dirty="0" smtClean="0"/>
              <a:t>[BOO2] - Radio Auroras, Charlie Newton, G2FKZ, ISBN: 9781-9050-8681-8</a:t>
            </a:r>
          </a:p>
          <a:p>
            <a:pPr marL="0" indent="0">
              <a:buNone/>
            </a:pPr>
            <a:r>
              <a:rPr lang="en-GB" sz="1000" dirty="0" smtClean="0"/>
              <a:t>[BOO3] - Amateur Radio Operating Manual, Third edition, R.J. Eckersley, G4FTJ,  ISBN 0-9006612-69-X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5194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1" y="6285299"/>
            <a:ext cx="909587" cy="436179"/>
          </a:xfrm>
        </p:spPr>
        <p:txBody>
          <a:bodyPr/>
          <a:lstStyle/>
          <a:p>
            <a:fld id="{05DD367A-480F-E248-B99A-10FBBD3CA87F}" type="datetime1">
              <a:rPr lang="en-GB" smtClean="0"/>
              <a:t>01/10/2016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Thornbury &amp; South Gloucestershire Amateur Radio Club</a:t>
            </a:r>
          </a:p>
          <a:p>
            <a:pPr algn="ctr"/>
            <a:r>
              <a:rPr lang="en-US" smtClean="0"/>
              <a:t>http://tsgarc.uk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C139B57-6E26-DC4A-8590-983F5467826D}" type="slidenum">
              <a:rPr lang="en-US" smtClean="0"/>
              <a:pPr algn="r"/>
              <a:t>15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latin typeface="Arial" charset="0"/>
                <a:ea typeface="Arial" charset="0"/>
                <a:cs typeface="Arial" charset="0"/>
              </a:rPr>
              <a:t>The End</a:t>
            </a:r>
          </a:p>
          <a:p>
            <a:pPr marL="0" indent="0" algn="ctr">
              <a:buNone/>
            </a:pPr>
            <a:endParaRPr lang="en-US" sz="5400" dirty="0"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sz="5400" dirty="0">
                <a:latin typeface="Arial" charset="0"/>
                <a:ea typeface="Arial" charset="0"/>
                <a:cs typeface="Arial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9101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365128"/>
            <a:ext cx="6461931" cy="1325563"/>
          </a:xfrm>
        </p:spPr>
        <p:txBody>
          <a:bodyPr/>
          <a:lstStyle/>
          <a:p>
            <a:r>
              <a:rPr lang="en-US" dirty="0" smtClean="0"/>
              <a:t>VHF Propagation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1" y="6285299"/>
            <a:ext cx="909587" cy="436179"/>
          </a:xfrm>
        </p:spPr>
        <p:txBody>
          <a:bodyPr/>
          <a:lstStyle/>
          <a:p>
            <a:fld id="{0BAEEDBF-36F7-0D43-9FF0-EF6FDA155E84}" type="datetime1">
              <a:rPr lang="en-GB" smtClean="0"/>
              <a:t>01/10/2016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Thornbury &amp; South Gloucestershire Amateur Radio Club</a:t>
            </a:r>
          </a:p>
          <a:p>
            <a:pPr algn="ctr"/>
            <a:r>
              <a:rPr lang="en-US" smtClean="0"/>
              <a:t>http://tsgarc.uk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C139B57-6E26-DC4A-8590-983F5467826D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400" dirty="0" smtClean="0"/>
              <a:t>Where in the radio spectrum is VHF?</a:t>
            </a:r>
          </a:p>
          <a:p>
            <a:pPr lvl="1"/>
            <a:r>
              <a:rPr lang="en-GB" sz="2000" dirty="0" smtClean="0"/>
              <a:t>30MHz to 300MHz</a:t>
            </a:r>
          </a:p>
          <a:p>
            <a:pPr lvl="1"/>
            <a:r>
              <a:rPr lang="en-GB" sz="2000" dirty="0"/>
              <a:t>f</a:t>
            </a:r>
            <a:r>
              <a:rPr lang="en-GB" sz="2000" dirty="0" smtClean="0"/>
              <a:t>or radio amateurs its 50MHz, 70MHz &amp; 144MHz or 6m, 4m &amp; 2m</a:t>
            </a:r>
          </a:p>
          <a:p>
            <a:endParaRPr lang="en-GB" dirty="0" smtClean="0"/>
          </a:p>
          <a:p>
            <a:r>
              <a:rPr lang="en-GB" sz="2400" dirty="0"/>
              <a:t>Name some types of </a:t>
            </a:r>
            <a:r>
              <a:rPr lang="en-GB" sz="2400" dirty="0" smtClean="0"/>
              <a:t>VHF propagation?</a:t>
            </a:r>
          </a:p>
          <a:p>
            <a:endParaRPr lang="en-GB" sz="2400" dirty="0"/>
          </a:p>
          <a:p>
            <a:r>
              <a:rPr lang="en-GB" sz="2400" dirty="0" smtClean="0"/>
              <a:t>Beacons</a:t>
            </a:r>
          </a:p>
          <a:p>
            <a:pPr lvl="1"/>
            <a:r>
              <a:rPr lang="en-GB" sz="2000" dirty="0" smtClean="0"/>
              <a:t>What are they?</a:t>
            </a:r>
          </a:p>
          <a:p>
            <a:pPr lvl="1"/>
            <a:r>
              <a:rPr lang="en-GB" sz="2000" dirty="0" smtClean="0"/>
              <a:t>Why are they so important?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0619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365128"/>
            <a:ext cx="6461931" cy="1325563"/>
          </a:xfrm>
        </p:spPr>
        <p:txBody>
          <a:bodyPr/>
          <a:lstStyle/>
          <a:p>
            <a:r>
              <a:rPr lang="en-US" dirty="0" smtClean="0"/>
              <a:t>VHF Propagation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1" y="6285299"/>
            <a:ext cx="909587" cy="436179"/>
          </a:xfrm>
        </p:spPr>
        <p:txBody>
          <a:bodyPr/>
          <a:lstStyle/>
          <a:p>
            <a:fld id="{0BAEEDBF-36F7-0D43-9FF0-EF6FDA155E84}" type="datetime1">
              <a:rPr lang="en-GB" smtClean="0"/>
              <a:t>01/10/2016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Thornbury &amp; South Gloucestershire Amateur Radio Club</a:t>
            </a:r>
          </a:p>
          <a:p>
            <a:pPr algn="ctr"/>
            <a:r>
              <a:rPr lang="en-US" smtClean="0"/>
              <a:t>http://tsgarc.uk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C139B57-6E26-DC4A-8590-983F5467826D}" type="slidenum">
              <a:rPr lang="en-US" smtClean="0"/>
              <a:pPr algn="r"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Modes</a:t>
            </a:r>
          </a:p>
          <a:p>
            <a:pPr lvl="1"/>
            <a:r>
              <a:rPr lang="en-GB" dirty="0"/>
              <a:t>G</a:t>
            </a:r>
            <a:r>
              <a:rPr lang="en-GB" dirty="0" smtClean="0"/>
              <a:t>round wave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ropospheric</a:t>
            </a:r>
          </a:p>
          <a:p>
            <a:pPr lvl="1"/>
            <a:r>
              <a:rPr lang="en-GB" dirty="0" smtClean="0"/>
              <a:t>Ionospheric</a:t>
            </a:r>
          </a:p>
          <a:p>
            <a:pPr lvl="1"/>
            <a:r>
              <a:rPr lang="en-GB" dirty="0"/>
              <a:t>A</a:t>
            </a:r>
            <a:r>
              <a:rPr lang="en-GB" dirty="0" smtClean="0"/>
              <a:t>urora</a:t>
            </a:r>
          </a:p>
          <a:p>
            <a:pPr lvl="1"/>
            <a:r>
              <a:rPr lang="en-GB" dirty="0"/>
              <a:t>M</a:t>
            </a:r>
            <a:r>
              <a:rPr lang="en-GB" dirty="0" smtClean="0"/>
              <a:t>eteor scatter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Moon bounce</a:t>
            </a:r>
            <a:endParaRPr lang="en-GB" dirty="0" smtClean="0"/>
          </a:p>
          <a:p>
            <a:pPr lvl="1"/>
            <a:r>
              <a:rPr lang="en-GB" dirty="0"/>
              <a:t>M</a:t>
            </a:r>
            <a:r>
              <a:rPr lang="en-GB" dirty="0" smtClean="0"/>
              <a:t>an-made satellite.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0" y="4346245"/>
            <a:ext cx="2690924" cy="1794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72" y="1794311"/>
            <a:ext cx="1730503" cy="2307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742" y="1441249"/>
            <a:ext cx="2292723" cy="1719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683" y="3381253"/>
            <a:ext cx="2012851" cy="2057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0028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365128"/>
            <a:ext cx="6461931" cy="1325563"/>
          </a:xfrm>
        </p:spPr>
        <p:txBody>
          <a:bodyPr/>
          <a:lstStyle/>
          <a:p>
            <a:r>
              <a:rPr lang="en-US" dirty="0" smtClean="0"/>
              <a:t>VHF Propagation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1" y="6285299"/>
            <a:ext cx="909587" cy="436179"/>
          </a:xfrm>
        </p:spPr>
        <p:txBody>
          <a:bodyPr/>
          <a:lstStyle/>
          <a:p>
            <a:fld id="{0BAEEDBF-36F7-0D43-9FF0-EF6FDA155E84}" type="datetime1">
              <a:rPr lang="en-GB" smtClean="0"/>
              <a:t>01/10/2016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Thornbury &amp; South Gloucestershire Amateur Radio Club</a:t>
            </a:r>
          </a:p>
          <a:p>
            <a:pPr algn="ctr"/>
            <a:r>
              <a:rPr lang="en-US" smtClean="0"/>
              <a:t>http://tsgarc.uk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C139B57-6E26-DC4A-8590-983F5467826D}" type="slidenum">
              <a:rPr lang="en-US" smtClean="0"/>
              <a:pPr algn="r"/>
              <a:t>4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630" y="1630179"/>
            <a:ext cx="6468994" cy="4573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3722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365128"/>
            <a:ext cx="6461931" cy="1325563"/>
          </a:xfrm>
        </p:spPr>
        <p:txBody>
          <a:bodyPr/>
          <a:lstStyle/>
          <a:p>
            <a:r>
              <a:rPr lang="en-US" dirty="0" smtClean="0"/>
              <a:t>Ground Wave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1" y="6285299"/>
            <a:ext cx="909587" cy="436179"/>
          </a:xfrm>
        </p:spPr>
        <p:txBody>
          <a:bodyPr/>
          <a:lstStyle/>
          <a:p>
            <a:fld id="{0BAEEDBF-36F7-0D43-9FF0-EF6FDA155E84}" type="datetime1">
              <a:rPr lang="en-GB" smtClean="0"/>
              <a:t>01/10/2016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Thornbury &amp; South Gloucestershire Amateur Radio Club</a:t>
            </a:r>
          </a:p>
          <a:p>
            <a:pPr algn="ctr"/>
            <a:r>
              <a:rPr lang="en-US" smtClean="0"/>
              <a:t>http://tsgarc.uk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C139B57-6E26-DC4A-8590-983F5467826D}" type="slidenum">
              <a:rPr lang="en-US" smtClean="0"/>
              <a:pPr algn="r"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1480" y="1848100"/>
            <a:ext cx="4908000" cy="429281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Direct path</a:t>
            </a:r>
          </a:p>
          <a:p>
            <a:r>
              <a:rPr lang="en-GB" sz="2400" dirty="0" smtClean="0"/>
              <a:t>Reflection</a:t>
            </a:r>
          </a:p>
          <a:p>
            <a:pPr lvl="1"/>
            <a:r>
              <a:rPr lang="en-GB" sz="1600" dirty="0"/>
              <a:t>Angle of incidence equal angle of </a:t>
            </a:r>
            <a:r>
              <a:rPr lang="en-GB" sz="1600" dirty="0" smtClean="0"/>
              <a:t>reflection</a:t>
            </a:r>
          </a:p>
          <a:p>
            <a:pPr lvl="1"/>
            <a:r>
              <a:rPr lang="en-GB" sz="1600" dirty="0" smtClean="0"/>
              <a:t>Big buildings</a:t>
            </a:r>
            <a:r>
              <a:rPr lang="en-GB" sz="1600" dirty="0"/>
              <a:t> </a:t>
            </a:r>
            <a:r>
              <a:rPr lang="en-GB" sz="1600" dirty="0" smtClean="0"/>
              <a:t>&amp; mountains can be useful!</a:t>
            </a:r>
            <a:endParaRPr lang="en-GB" sz="1600" dirty="0"/>
          </a:p>
          <a:p>
            <a:r>
              <a:rPr lang="en-GB" sz="2400" dirty="0" smtClean="0"/>
              <a:t>Diffraction</a:t>
            </a:r>
          </a:p>
          <a:p>
            <a:pPr lvl="1"/>
            <a:r>
              <a:rPr lang="en-GB" sz="1600" dirty="0"/>
              <a:t>bending </a:t>
            </a:r>
            <a:r>
              <a:rPr lang="en-GB" sz="1600" dirty="0" smtClean="0"/>
              <a:t>around corners </a:t>
            </a:r>
            <a:r>
              <a:rPr lang="en-GB" sz="1600" dirty="0"/>
              <a:t>of </a:t>
            </a:r>
            <a:r>
              <a:rPr lang="en-GB" sz="1600" dirty="0" smtClean="0"/>
              <a:t>obstacle </a:t>
            </a:r>
            <a:r>
              <a:rPr lang="en-GB" sz="1600" dirty="0"/>
              <a:t>or aperture into </a:t>
            </a:r>
            <a:r>
              <a:rPr lang="en-GB" sz="1600" dirty="0" smtClean="0"/>
              <a:t>a region </a:t>
            </a:r>
            <a:r>
              <a:rPr lang="en-GB" sz="1600" dirty="0"/>
              <a:t>of </a:t>
            </a:r>
            <a:r>
              <a:rPr lang="en-GB" sz="1600" dirty="0" smtClean="0"/>
              <a:t>shadow </a:t>
            </a:r>
            <a:r>
              <a:rPr lang="en-GB" sz="1600" dirty="0"/>
              <a:t>of the </a:t>
            </a:r>
            <a:r>
              <a:rPr lang="en-GB" sz="1600" dirty="0" smtClean="0"/>
              <a:t>obstacle.</a:t>
            </a:r>
          </a:p>
          <a:p>
            <a:r>
              <a:rPr lang="en-GB" sz="2400" smtClean="0"/>
              <a:t>Scatter (All modes)</a:t>
            </a:r>
            <a:endParaRPr lang="en-GB" sz="2400" dirty="0" smtClean="0"/>
          </a:p>
          <a:p>
            <a:pPr lvl="1"/>
            <a:r>
              <a:rPr lang="en-GB" sz="1600" dirty="0" smtClean="0"/>
              <a:t>process whereby radio </a:t>
            </a:r>
            <a:r>
              <a:rPr lang="en-GB" sz="1600" dirty="0"/>
              <a:t>signals are forced to deviate from a straight trajectory by </a:t>
            </a:r>
            <a:r>
              <a:rPr lang="en-GB" sz="1600" dirty="0" smtClean="0"/>
              <a:t>localised </a:t>
            </a:r>
            <a:r>
              <a:rPr lang="en-GB" sz="1600" dirty="0"/>
              <a:t>non-uniformities in the medium through which they pass.</a:t>
            </a:r>
          </a:p>
          <a:p>
            <a:pPr lvl="1"/>
            <a:r>
              <a:rPr lang="en-GB" sz="1600" dirty="0" smtClean="0"/>
              <a:t>Examples: Side</a:t>
            </a:r>
            <a:r>
              <a:rPr lang="en-GB" sz="1600" dirty="0"/>
              <a:t>, back and </a:t>
            </a:r>
            <a:r>
              <a:rPr lang="en-GB" sz="1600" dirty="0" smtClean="0"/>
              <a:t>forward scatter.</a:t>
            </a:r>
            <a:endParaRPr lang="en-GB" sz="1600" dirty="0"/>
          </a:p>
          <a:p>
            <a:pPr lvl="1"/>
            <a:endParaRPr lang="en-GB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004" y="3994509"/>
            <a:ext cx="2967990" cy="1844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004" y="1787140"/>
            <a:ext cx="287655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1333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Tropospheric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EDBF-36F7-0D43-9FF0-EF6FDA155E84}" type="datetime1">
              <a:rPr lang="en-GB" smtClean="0"/>
              <a:pPr/>
              <a:t>01/10/2016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Thornbury &amp; South Gloucestershire Amateur Radio Club</a:t>
            </a:r>
          </a:p>
          <a:p>
            <a:r>
              <a:rPr lang="en-US" smtClean="0"/>
              <a:t>http://tsgarc.uk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9B57-6E26-DC4A-8590-983F5467826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1480" y="1848100"/>
            <a:ext cx="5727101" cy="3076838"/>
          </a:xfrm>
        </p:spPr>
        <p:txBody>
          <a:bodyPr>
            <a:normAutofit fontScale="85000" lnSpcReduction="10000"/>
          </a:bodyPr>
          <a:lstStyle/>
          <a:p>
            <a:r>
              <a:rPr lang="en-GB" sz="2400" dirty="0" smtClean="0"/>
              <a:t>Where is the troposphere?</a:t>
            </a:r>
          </a:p>
          <a:p>
            <a:pPr lvl="1"/>
            <a:r>
              <a:rPr lang="en-GB" sz="1700" dirty="0" smtClean="0"/>
              <a:t>starts at the surface - goes up to 7 to </a:t>
            </a:r>
            <a:r>
              <a:rPr lang="en-GB" sz="1700" dirty="0" smtClean="0"/>
              <a:t>20km </a:t>
            </a:r>
            <a:r>
              <a:rPr lang="en-GB" sz="1700" dirty="0" smtClean="0"/>
              <a:t>(4 to </a:t>
            </a:r>
            <a:r>
              <a:rPr lang="en-GB" sz="1700" dirty="0" smtClean="0"/>
              <a:t>12miles</a:t>
            </a:r>
            <a:r>
              <a:rPr lang="en-GB" sz="1700" dirty="0" smtClean="0"/>
              <a:t>)</a:t>
            </a:r>
          </a:p>
          <a:p>
            <a:r>
              <a:rPr lang="en-GB" sz="2400" dirty="0" smtClean="0"/>
              <a:t>Distances achievable</a:t>
            </a:r>
          </a:p>
          <a:p>
            <a:pPr lvl="1"/>
            <a:r>
              <a:rPr lang="en-GB" sz="1700" dirty="0" smtClean="0"/>
              <a:t>Single enhancement effect : approx</a:t>
            </a:r>
            <a:r>
              <a:rPr lang="en-GB" sz="1700" dirty="0"/>
              <a:t>.</a:t>
            </a:r>
            <a:r>
              <a:rPr lang="en-GB" sz="1700" dirty="0" smtClean="0"/>
              <a:t> </a:t>
            </a:r>
            <a:r>
              <a:rPr lang="en-GB" sz="1700" dirty="0" smtClean="0"/>
              <a:t>1600km/1000miles</a:t>
            </a:r>
          </a:p>
          <a:p>
            <a:pPr lvl="1"/>
            <a:r>
              <a:rPr lang="en-GB" sz="1700" dirty="0" smtClean="0"/>
              <a:t>Modes: All</a:t>
            </a:r>
            <a:endParaRPr lang="en-GB" sz="1700" dirty="0" smtClean="0"/>
          </a:p>
          <a:p>
            <a:r>
              <a:rPr lang="en-GB" sz="2400" dirty="0" smtClean="0"/>
              <a:t>When does it occur?</a:t>
            </a:r>
          </a:p>
          <a:p>
            <a:pPr lvl="1"/>
            <a:r>
              <a:rPr lang="en-GB" sz="1700" dirty="0"/>
              <a:t>d</a:t>
            </a:r>
            <a:r>
              <a:rPr lang="en-GB" sz="1700" dirty="0" smtClean="0"/>
              <a:t>uring very settled, warm anticyclonic weather (high pressure), weak signals from distant stations improve in strength</a:t>
            </a:r>
          </a:p>
          <a:p>
            <a:pPr lvl="1"/>
            <a:r>
              <a:rPr lang="en-GB" sz="1700" dirty="0" smtClean="0"/>
              <a:t>favours </a:t>
            </a:r>
            <a:r>
              <a:rPr lang="en-GB" sz="1700" dirty="0"/>
              <a:t>signals </a:t>
            </a:r>
            <a:r>
              <a:rPr lang="en-GB" sz="1700" dirty="0" smtClean="0"/>
              <a:t>travelling </a:t>
            </a:r>
            <a:r>
              <a:rPr lang="en-GB" sz="1700" dirty="0"/>
              <a:t>along the </a:t>
            </a:r>
            <a:r>
              <a:rPr lang="en-GB" sz="1700" dirty="0" smtClean="0"/>
              <a:t>prevailing isobar </a:t>
            </a:r>
            <a:r>
              <a:rPr lang="en-GB" sz="1700" dirty="0"/>
              <a:t>pattern (rather than across </a:t>
            </a:r>
            <a:r>
              <a:rPr lang="en-GB" sz="1700" dirty="0" smtClean="0"/>
              <a:t>it)</a:t>
            </a:r>
          </a:p>
          <a:p>
            <a:pPr lvl="1"/>
            <a:r>
              <a:rPr lang="en-GB" sz="1700" dirty="0" smtClean="0"/>
              <a:t>such </a:t>
            </a:r>
            <a:r>
              <a:rPr lang="en-GB" sz="1700" dirty="0"/>
              <a:t>weather conditions </a:t>
            </a:r>
            <a:r>
              <a:rPr lang="en-GB" sz="1700" dirty="0" smtClean="0"/>
              <a:t>can </a:t>
            </a:r>
            <a:r>
              <a:rPr lang="en-GB" sz="1700" dirty="0"/>
              <a:t>occur at any time, but generally the summer and autumn months are the best periods.</a:t>
            </a:r>
            <a:endParaRPr lang="en-GB" sz="1700" dirty="0" smtClean="0"/>
          </a:p>
          <a:p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207" y="2036357"/>
            <a:ext cx="2848557" cy="2186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11480" y="4924937"/>
            <a:ext cx="8345103" cy="139858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What is it?</a:t>
            </a:r>
          </a:p>
          <a:p>
            <a:pPr lvl="1"/>
            <a:r>
              <a:rPr lang="en-GB" sz="1900" dirty="0"/>
              <a:t>boundary/temperature gradients between layers in the troposphere</a:t>
            </a:r>
          </a:p>
          <a:p>
            <a:pPr lvl="1"/>
            <a:r>
              <a:rPr lang="en-GB" sz="1900" dirty="0"/>
              <a:t>temperature inversions &amp; fog.</a:t>
            </a:r>
          </a:p>
          <a:p>
            <a:r>
              <a:rPr lang="en-GB" dirty="0" smtClean="0"/>
              <a:t>Prediction</a:t>
            </a:r>
          </a:p>
          <a:p>
            <a:pPr lvl="1"/>
            <a:r>
              <a:rPr lang="en-GB" sz="1900" dirty="0" smtClean="0"/>
              <a:t>Two excellent Internet sites: See [</a:t>
            </a:r>
            <a:r>
              <a:rPr lang="en-GB" sz="1900" dirty="0" smtClean="0">
                <a:hlinkClick r:id="rId4"/>
              </a:rPr>
              <a:t>HEPB</a:t>
            </a:r>
            <a:r>
              <a:rPr lang="en-GB" sz="1900" dirty="0" smtClean="0"/>
              <a:t>] and [</a:t>
            </a:r>
            <a:r>
              <a:rPr lang="en-GB" sz="1900" dirty="0" smtClean="0">
                <a:hlinkClick r:id="rId5"/>
              </a:rPr>
              <a:t>FLEN</a:t>
            </a:r>
            <a:r>
              <a:rPr lang="en-GB" sz="1900" dirty="0" smtClean="0"/>
              <a:t>]</a:t>
            </a:r>
            <a:endParaRPr lang="en-GB" dirty="0" smtClean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3987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365128"/>
            <a:ext cx="6461931" cy="1325563"/>
          </a:xfrm>
        </p:spPr>
        <p:txBody>
          <a:bodyPr/>
          <a:lstStyle/>
          <a:p>
            <a:r>
              <a:rPr lang="en-US" dirty="0" smtClean="0"/>
              <a:t>Ionospheric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1" y="6285299"/>
            <a:ext cx="909587" cy="436179"/>
          </a:xfrm>
        </p:spPr>
        <p:txBody>
          <a:bodyPr/>
          <a:lstStyle/>
          <a:p>
            <a:fld id="{0BAEEDBF-36F7-0D43-9FF0-EF6FDA155E84}" type="datetime1">
              <a:rPr lang="en-GB" smtClean="0"/>
              <a:t>01/10/2016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Thornbury &amp; South Gloucestershire Amateur Radio Club</a:t>
            </a:r>
          </a:p>
          <a:p>
            <a:pPr algn="ctr"/>
            <a:r>
              <a:rPr lang="en-US" smtClean="0"/>
              <a:t>http://tsgarc.uk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C139B57-6E26-DC4A-8590-983F5467826D}" type="slidenum">
              <a:rPr lang="en-US" smtClean="0"/>
              <a:pPr algn="r"/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2400" dirty="0" smtClean="0"/>
              <a:t>E-Layer &amp; F-Layer when solar activity is high</a:t>
            </a:r>
          </a:p>
          <a:p>
            <a:pPr lvl="1"/>
            <a:r>
              <a:rPr lang="en-GB" sz="2000" dirty="0" smtClean="0"/>
              <a:t>E-Layer : 6m, 4m </a:t>
            </a:r>
            <a:r>
              <a:rPr lang="en-GB" sz="2000" dirty="0" smtClean="0"/>
              <a:t>&amp; 2m</a:t>
            </a:r>
            <a:endParaRPr lang="en-GB" sz="2000" dirty="0" smtClean="0"/>
          </a:p>
          <a:p>
            <a:pPr lvl="1"/>
            <a:r>
              <a:rPr lang="en-GB" sz="2000" dirty="0" smtClean="0"/>
              <a:t>F-Layer : 6m</a:t>
            </a:r>
          </a:p>
          <a:p>
            <a:r>
              <a:rPr lang="en-GB" sz="2400" dirty="0" smtClean="0"/>
              <a:t>Distances achievable (single hop)</a:t>
            </a:r>
          </a:p>
          <a:p>
            <a:pPr lvl="1"/>
            <a:r>
              <a:rPr lang="en-GB" sz="2000" dirty="0" smtClean="0"/>
              <a:t>F2 Layer – approx. </a:t>
            </a:r>
            <a:r>
              <a:rPr lang="en-US" sz="2000" dirty="0" smtClean="0"/>
              <a:t>3200km/2000miles</a:t>
            </a:r>
          </a:p>
          <a:p>
            <a:pPr lvl="1"/>
            <a:r>
              <a:rPr lang="en-GB" sz="2000" dirty="0" smtClean="0"/>
              <a:t>E Layer – approx. 1500kms/1000miles</a:t>
            </a:r>
          </a:p>
          <a:p>
            <a:r>
              <a:rPr lang="en-GB" sz="2400" dirty="0" smtClean="0"/>
              <a:t>Modes:</a:t>
            </a:r>
          </a:p>
          <a:p>
            <a:pPr lvl="1"/>
            <a:r>
              <a:rPr lang="en-GB" sz="2000" dirty="0" smtClean="0"/>
              <a:t>All</a:t>
            </a:r>
          </a:p>
          <a:p>
            <a:r>
              <a:rPr lang="en-GB" sz="2500" dirty="0" err="1" smtClean="0"/>
              <a:t>Es</a:t>
            </a:r>
            <a:r>
              <a:rPr lang="en-GB" sz="2500" dirty="0" smtClean="0"/>
              <a:t> </a:t>
            </a:r>
            <a:r>
              <a:rPr lang="mr-IN" sz="2500" dirty="0"/>
              <a:t>–</a:t>
            </a:r>
            <a:r>
              <a:rPr lang="en-GB" sz="2500" dirty="0"/>
              <a:t> Dense patches of ionisation</a:t>
            </a:r>
          </a:p>
          <a:p>
            <a:r>
              <a:rPr lang="en-GB" sz="2400" dirty="0" smtClean="0"/>
              <a:t>When does it occur?</a:t>
            </a:r>
          </a:p>
          <a:p>
            <a:pPr lvl="1"/>
            <a:r>
              <a:rPr lang="en-GB" sz="2000" dirty="0"/>
              <a:t>p</a:t>
            </a:r>
            <a:r>
              <a:rPr lang="en-GB" sz="2000" dirty="0" smtClean="0"/>
              <a:t>eriods of high solar activity</a:t>
            </a:r>
          </a:p>
          <a:p>
            <a:pPr lvl="1"/>
            <a:r>
              <a:rPr lang="en-GB" sz="2000" dirty="0" err="1" smtClean="0"/>
              <a:t>Es</a:t>
            </a:r>
            <a:r>
              <a:rPr lang="en-GB" sz="2000" dirty="0" smtClean="0"/>
              <a:t> - Spring</a:t>
            </a:r>
          </a:p>
          <a:p>
            <a:r>
              <a:rPr lang="en-GB" sz="2400" dirty="0" smtClean="0"/>
              <a:t>Prediction</a:t>
            </a:r>
          </a:p>
          <a:p>
            <a:pPr lvl="1"/>
            <a:r>
              <a:rPr lang="en-GB" sz="2000" dirty="0"/>
              <a:t>m</a:t>
            </a:r>
            <a:r>
              <a:rPr lang="en-GB" sz="2000" dirty="0" smtClean="0"/>
              <a:t>onitor solar activity [</a:t>
            </a:r>
            <a:r>
              <a:rPr lang="en-GB" sz="2000" dirty="0" smtClean="0">
                <a:hlinkClick r:id="rId3"/>
              </a:rPr>
              <a:t>SACT</a:t>
            </a:r>
            <a:r>
              <a:rPr lang="en-GB" sz="2000" dirty="0" smtClean="0"/>
              <a:t>]</a:t>
            </a:r>
          </a:p>
          <a:p>
            <a:pPr lvl="1"/>
            <a:r>
              <a:rPr lang="en-GB" sz="2000" dirty="0"/>
              <a:t>r</a:t>
            </a:r>
            <a:r>
              <a:rPr lang="en-GB" sz="2000" dirty="0" smtClean="0"/>
              <a:t>eal-time MUF &amp; Critical frequency Internet sites. [</a:t>
            </a:r>
            <a:r>
              <a:rPr lang="en-GB" sz="2000" dirty="0" smtClean="0">
                <a:hlinkClick r:id="rId4"/>
              </a:rPr>
              <a:t>RMUF</a:t>
            </a:r>
            <a:r>
              <a:rPr lang="en-GB" sz="2000" dirty="0" smtClean="0"/>
              <a:t>]</a:t>
            </a:r>
          </a:p>
          <a:p>
            <a:pPr lvl="1"/>
            <a:r>
              <a:rPr lang="en-GB" sz="2000" dirty="0" smtClean="0"/>
              <a:t>real-time contact maps</a:t>
            </a:r>
            <a:r>
              <a:rPr lang="en-GB" sz="2000" dirty="0"/>
              <a:t>. [</a:t>
            </a:r>
            <a:r>
              <a:rPr lang="en-GB" sz="2000" dirty="0">
                <a:hlinkClick r:id="rId5"/>
              </a:rPr>
              <a:t>DXMP</a:t>
            </a:r>
            <a:r>
              <a:rPr lang="en-GB" sz="2000" dirty="0" smtClean="0"/>
              <a:t>]</a:t>
            </a:r>
            <a:endParaRPr lang="en-GB" sz="2400" dirty="0" smtClean="0"/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344" y="1835072"/>
            <a:ext cx="3105210" cy="2190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6388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Aurora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EDBF-36F7-0D43-9FF0-EF6FDA155E84}" type="datetime1">
              <a:rPr lang="en-GB" smtClean="0"/>
              <a:pPr/>
              <a:t>01/10/2016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Thornbury &amp; South Gloucestershire Amateur Radio Club</a:t>
            </a:r>
          </a:p>
          <a:p>
            <a:r>
              <a:rPr lang="en-US" smtClean="0"/>
              <a:t>http://tsgarc.uk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9B57-6E26-DC4A-8590-983F5467826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High energy particles from Sun interacting with atoms in Earth atmosphere</a:t>
            </a:r>
          </a:p>
          <a:p>
            <a:pPr lvl="1"/>
            <a:r>
              <a:rPr lang="en-GB" dirty="0" smtClean="0"/>
              <a:t>Blue : Ionised Nitrogen</a:t>
            </a:r>
          </a:p>
          <a:p>
            <a:pPr lvl="1"/>
            <a:r>
              <a:rPr lang="en-GB" dirty="0" smtClean="0"/>
              <a:t>Green : Oxygen</a:t>
            </a:r>
          </a:p>
          <a:p>
            <a:pPr lvl="1"/>
            <a:r>
              <a:rPr lang="en-GB" dirty="0" smtClean="0"/>
              <a:t>Red : Excited Nitrogen.</a:t>
            </a:r>
          </a:p>
          <a:p>
            <a:r>
              <a:rPr lang="en-GB" dirty="0" smtClean="0"/>
              <a:t>Particles dragged into polar regions as they follow Earth’s magnetic field lines</a:t>
            </a:r>
          </a:p>
          <a:p>
            <a:r>
              <a:rPr lang="en-GB" dirty="0" smtClean="0"/>
              <a:t>Curtains of incoming particles refract radio signals</a:t>
            </a:r>
          </a:p>
          <a:p>
            <a:r>
              <a:rPr lang="en-GB" dirty="0" smtClean="0"/>
              <a:t>Both stations need ‘sight’ of aurora</a:t>
            </a:r>
          </a:p>
          <a:p>
            <a:r>
              <a:rPr lang="en-GB" dirty="0" smtClean="0"/>
              <a:t>Listen to the North/North East</a:t>
            </a:r>
          </a:p>
          <a:p>
            <a:r>
              <a:rPr lang="en-GB" dirty="0" smtClean="0"/>
              <a:t>Nasty </a:t>
            </a:r>
            <a:r>
              <a:rPr lang="en-GB" dirty="0" smtClean="0">
                <a:hlinkClick r:id="rId3"/>
              </a:rPr>
              <a:t>Distorted/raspy</a:t>
            </a:r>
            <a:r>
              <a:rPr lang="en-GB" dirty="0" smtClean="0"/>
              <a:t> sounding signals</a:t>
            </a:r>
          </a:p>
          <a:p>
            <a:r>
              <a:rPr lang="en-GB" dirty="0" smtClean="0"/>
              <a:t>Modes: </a:t>
            </a:r>
          </a:p>
          <a:p>
            <a:pPr lvl="1"/>
            <a:r>
              <a:rPr lang="en-GB" dirty="0" smtClean="0"/>
              <a:t>All, but </a:t>
            </a:r>
            <a:r>
              <a:rPr lang="en-GB" dirty="0" smtClean="0">
                <a:hlinkClick r:id="rId4"/>
              </a:rPr>
              <a:t>narrowband</a:t>
            </a:r>
            <a:r>
              <a:rPr lang="en-GB" dirty="0" smtClean="0"/>
              <a:t> more effective, less distorted</a:t>
            </a:r>
          </a:p>
          <a:p>
            <a:r>
              <a:rPr lang="en-GB" dirty="0" err="1" smtClean="0"/>
              <a:t>Auroral</a:t>
            </a:r>
            <a:r>
              <a:rPr lang="en-GB" dirty="0" smtClean="0"/>
              <a:t> propagation needs an active Sun</a:t>
            </a:r>
          </a:p>
          <a:p>
            <a:pPr lvl="1"/>
            <a:r>
              <a:rPr lang="en-GB" dirty="0" smtClean="0"/>
              <a:t>Not necessarily dependent on 11yr cycle</a:t>
            </a:r>
          </a:p>
          <a:p>
            <a:r>
              <a:rPr lang="en-GB" dirty="0" smtClean="0"/>
              <a:t>Prediction: [</a:t>
            </a:r>
            <a:r>
              <a:rPr lang="en-GB" dirty="0" smtClean="0">
                <a:hlinkClick r:id="rId5"/>
              </a:rPr>
              <a:t>SACT</a:t>
            </a:r>
            <a:r>
              <a:rPr lang="en-GB" dirty="0" smtClean="0"/>
              <a:t>], [AUOV], [</a:t>
            </a:r>
            <a:r>
              <a:rPr lang="en-GB" dirty="0" smtClean="0">
                <a:hlinkClick r:id="rId6"/>
              </a:rPr>
              <a:t>DXMP</a:t>
            </a:r>
            <a:r>
              <a:rPr lang="en-GB" dirty="0" smtClean="0"/>
              <a:t>], [BOO2]</a:t>
            </a:r>
          </a:p>
          <a:p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44" y="3251849"/>
            <a:ext cx="2409265" cy="1299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45" y="4709126"/>
            <a:ext cx="2409265" cy="1431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356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365128"/>
            <a:ext cx="6461931" cy="1325563"/>
          </a:xfrm>
        </p:spPr>
        <p:txBody>
          <a:bodyPr/>
          <a:lstStyle/>
          <a:p>
            <a:r>
              <a:rPr lang="en-US" dirty="0" smtClean="0"/>
              <a:t>Meteor scatter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1" y="6285299"/>
            <a:ext cx="909587" cy="436179"/>
          </a:xfrm>
        </p:spPr>
        <p:txBody>
          <a:bodyPr/>
          <a:lstStyle/>
          <a:p>
            <a:fld id="{0BAEEDBF-36F7-0D43-9FF0-EF6FDA155E84}" type="datetime1">
              <a:rPr lang="en-GB" smtClean="0"/>
              <a:t>01/10/2016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Thornbury &amp; South Gloucestershire Amateur Radio Club</a:t>
            </a:r>
          </a:p>
          <a:p>
            <a:pPr algn="ctr"/>
            <a:r>
              <a:rPr lang="en-US" smtClean="0"/>
              <a:t>http://tsgarc.uk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C139B57-6E26-DC4A-8590-983F5467826D}" type="slidenum">
              <a:rPr lang="en-US" smtClean="0"/>
              <a:pPr algn="r"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1480" y="1848099"/>
            <a:ext cx="8410074" cy="2629772"/>
          </a:xfrm>
        </p:spPr>
        <p:txBody>
          <a:bodyPr>
            <a:normAutofit fontScale="70000" lnSpcReduction="20000"/>
          </a:bodyPr>
          <a:lstStyle/>
          <a:p>
            <a:r>
              <a:rPr lang="en-GB" sz="2400" dirty="0"/>
              <a:t>B</a:t>
            </a:r>
            <a:r>
              <a:rPr lang="en-GB" sz="2400" dirty="0" smtClean="0"/>
              <a:t>illions </a:t>
            </a:r>
            <a:r>
              <a:rPr lang="en-GB" sz="2400" dirty="0"/>
              <a:t>of </a:t>
            </a:r>
            <a:r>
              <a:rPr lang="en-GB" sz="2400" dirty="0" smtClean="0"/>
              <a:t>particles, meteors, enter Earth's </a:t>
            </a:r>
            <a:r>
              <a:rPr lang="en-GB" sz="2400" dirty="0"/>
              <a:t>atmosphere every </a:t>
            </a:r>
            <a:r>
              <a:rPr lang="en-GB" sz="2400" dirty="0" smtClean="0"/>
              <a:t>day</a:t>
            </a:r>
          </a:p>
          <a:p>
            <a:r>
              <a:rPr lang="en-GB" sz="2400" dirty="0" smtClean="0"/>
              <a:t>Small </a:t>
            </a:r>
            <a:r>
              <a:rPr lang="en-GB" sz="2400" dirty="0"/>
              <a:t>fraction </a:t>
            </a:r>
            <a:r>
              <a:rPr lang="en-GB" sz="2400" dirty="0" smtClean="0"/>
              <a:t>have </a:t>
            </a:r>
            <a:r>
              <a:rPr lang="en-GB" sz="2400" dirty="0"/>
              <a:t>properties useful for </a:t>
            </a:r>
            <a:r>
              <a:rPr lang="en-GB" sz="2400" dirty="0" smtClean="0"/>
              <a:t>communication</a:t>
            </a:r>
            <a:endParaRPr lang="en-GB" sz="2400" dirty="0"/>
          </a:p>
          <a:p>
            <a:r>
              <a:rPr lang="en-GB" sz="2400" dirty="0" smtClean="0"/>
              <a:t>As meteors burn </a:t>
            </a:r>
            <a:r>
              <a:rPr lang="en-GB" sz="2400" dirty="0"/>
              <a:t>up, they create a trail of ionized particles in </a:t>
            </a:r>
            <a:r>
              <a:rPr lang="en-GB" sz="2400" dirty="0" smtClean="0"/>
              <a:t>the E-layer </a:t>
            </a:r>
            <a:r>
              <a:rPr lang="en-GB" sz="2400" dirty="0"/>
              <a:t>that can persist for up to several </a:t>
            </a:r>
            <a:r>
              <a:rPr lang="en-GB" sz="2400" dirty="0" smtClean="0"/>
              <a:t>seconds</a:t>
            </a:r>
          </a:p>
          <a:p>
            <a:r>
              <a:rPr lang="en-GB" sz="2400" dirty="0" smtClean="0"/>
              <a:t>A single two-way exchange may need several meteors</a:t>
            </a:r>
          </a:p>
          <a:p>
            <a:r>
              <a:rPr lang="en-GB" sz="2400" dirty="0"/>
              <a:t>D</a:t>
            </a:r>
            <a:r>
              <a:rPr lang="en-GB" sz="2400" dirty="0" smtClean="0"/>
              <a:t>istance </a:t>
            </a:r>
            <a:r>
              <a:rPr lang="en-GB" sz="2400" dirty="0"/>
              <a:t>over which </a:t>
            </a:r>
            <a:r>
              <a:rPr lang="en-GB" sz="2400" dirty="0" smtClean="0"/>
              <a:t>contacts can </a:t>
            </a:r>
            <a:r>
              <a:rPr lang="en-GB" sz="2400" dirty="0"/>
              <a:t>be </a:t>
            </a:r>
            <a:r>
              <a:rPr lang="en-GB" sz="2400" dirty="0" smtClean="0"/>
              <a:t>established </a:t>
            </a:r>
            <a:r>
              <a:rPr lang="en-GB" sz="2400" dirty="0"/>
              <a:t>determined </a:t>
            </a:r>
            <a:r>
              <a:rPr lang="en-GB" sz="2400" dirty="0" smtClean="0"/>
              <a:t>by:</a:t>
            </a:r>
          </a:p>
          <a:p>
            <a:pPr lvl="1"/>
            <a:r>
              <a:rPr lang="en-GB" sz="2000" dirty="0" smtClean="0"/>
              <a:t>altitude </a:t>
            </a:r>
            <a:r>
              <a:rPr lang="en-GB" sz="2000" dirty="0"/>
              <a:t>at which the </a:t>
            </a:r>
            <a:r>
              <a:rPr lang="en-GB" sz="2000" dirty="0" smtClean="0"/>
              <a:t>ionisation </a:t>
            </a:r>
            <a:r>
              <a:rPr lang="en-GB" sz="2000" dirty="0"/>
              <a:t>is </a:t>
            </a:r>
            <a:r>
              <a:rPr lang="en-GB" sz="2000" dirty="0" smtClean="0"/>
              <a:t>created</a:t>
            </a:r>
          </a:p>
          <a:p>
            <a:pPr lvl="1"/>
            <a:r>
              <a:rPr lang="en-GB" sz="2000" dirty="0" smtClean="0"/>
              <a:t>location </a:t>
            </a:r>
            <a:r>
              <a:rPr lang="en-GB" sz="2000" dirty="0"/>
              <a:t>over the surface of the Earth where the meteor is </a:t>
            </a:r>
            <a:r>
              <a:rPr lang="en-GB" sz="2000" dirty="0" smtClean="0"/>
              <a:t>falling</a:t>
            </a:r>
          </a:p>
          <a:p>
            <a:pPr lvl="1"/>
            <a:r>
              <a:rPr lang="en-GB" sz="2000" dirty="0" smtClean="0"/>
              <a:t>angle </a:t>
            </a:r>
            <a:r>
              <a:rPr lang="en-GB" sz="2000" dirty="0"/>
              <a:t>of entry into the </a:t>
            </a:r>
            <a:r>
              <a:rPr lang="en-GB" sz="2000" dirty="0" smtClean="0"/>
              <a:t>atmosphere</a:t>
            </a:r>
          </a:p>
          <a:p>
            <a:pPr lvl="1"/>
            <a:r>
              <a:rPr lang="en-GB" sz="2000" dirty="0" smtClean="0"/>
              <a:t>relative </a:t>
            </a:r>
            <a:r>
              <a:rPr lang="en-GB" sz="2000" dirty="0"/>
              <a:t>locations of </a:t>
            </a:r>
            <a:r>
              <a:rPr lang="en-GB" sz="2000" dirty="0" smtClean="0"/>
              <a:t>stations </a:t>
            </a:r>
            <a:r>
              <a:rPr lang="en-GB" sz="2000" dirty="0"/>
              <a:t>attempting </a:t>
            </a:r>
            <a:r>
              <a:rPr lang="en-GB" sz="2000" dirty="0" smtClean="0"/>
              <a:t>communication.</a:t>
            </a:r>
            <a:endParaRPr lang="en-GB" dirty="0" smtClean="0"/>
          </a:p>
          <a:p>
            <a:endParaRPr lang="en-GB" sz="2400" dirty="0" smtClean="0"/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722" y="4081182"/>
            <a:ext cx="3434832" cy="2143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8165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m_v1.0" id="{ADFAC328-06DB-CB46-9957-71113B228023}" vid="{F16FE06A-D8B1-7142-81AB-A917A5E718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slideware-normal-powerpoint_v0.1</Template>
  <TotalTime>496</TotalTime>
  <Words>1248</Words>
  <Application>Microsoft Macintosh PowerPoint</Application>
  <PresentationFormat>On-screen Show (4:3)</PresentationFormat>
  <Paragraphs>251</Paragraphs>
  <Slides>15</Slides>
  <Notes>15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Calibri Light</vt:lpstr>
      <vt:lpstr>Mangal</vt:lpstr>
      <vt:lpstr>Wingdings</vt:lpstr>
      <vt:lpstr>Arial</vt:lpstr>
      <vt:lpstr>Office Theme</vt:lpstr>
      <vt:lpstr>VHF Propagation Overview  5-Oct-2016</vt:lpstr>
      <vt:lpstr>VHF Propagation</vt:lpstr>
      <vt:lpstr>VHF Propagation</vt:lpstr>
      <vt:lpstr>VHF Propagation</vt:lpstr>
      <vt:lpstr>Ground Wave</vt:lpstr>
      <vt:lpstr>Tropospheric</vt:lpstr>
      <vt:lpstr>Ionospheric</vt:lpstr>
      <vt:lpstr>Aurora</vt:lpstr>
      <vt:lpstr>Meteor scatter</vt:lpstr>
      <vt:lpstr>Meteor scatter</vt:lpstr>
      <vt:lpstr>Moon bounce (EME)</vt:lpstr>
      <vt:lpstr>Man-made satellite</vt:lpstr>
      <vt:lpstr>Hints &amp; Tips</vt:lpstr>
      <vt:lpstr>References &amp; Links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SDR 3-Aug-2016</dc:title>
  <dc:creator>Microsoft Office User</dc:creator>
  <cp:lastModifiedBy>Microsoft Office User</cp:lastModifiedBy>
  <cp:revision>69</cp:revision>
  <dcterms:created xsi:type="dcterms:W3CDTF">2016-08-02T18:03:26Z</dcterms:created>
  <dcterms:modified xsi:type="dcterms:W3CDTF">2016-10-01T10:54:40Z</dcterms:modified>
</cp:coreProperties>
</file>